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3.xml" ContentType="application/vnd.openxmlformats-officedocument.presentationml.notesSlide+xml"/>
  <Override PartName="/ppt/charts/chart5.xml" ContentType="application/vnd.openxmlformats-officedocument.drawingml.chart+xml"/>
  <Override PartName="/ppt/theme/themeOverride1.xml" ContentType="application/vnd.openxmlformats-officedocument.themeOverride+xml"/>
  <Override PartName="/ppt/drawings/drawing2.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drawings/drawing3.xml" ContentType="application/vnd.openxmlformats-officedocument.drawingml.chartshapes+xml"/>
  <Override PartName="/ppt/charts/chart8.xml" ContentType="application/vnd.openxmlformats-officedocument.drawingml.chart+xml"/>
  <Override PartName="/ppt/drawings/drawing4.xml" ContentType="application/vnd.openxmlformats-officedocument.drawingml.chartshapes+xml"/>
  <Override PartName="/ppt/charts/chart9.xml" ContentType="application/vnd.openxmlformats-officedocument.drawingml.chart+xml"/>
  <Override PartName="/ppt/drawings/drawing5.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0.xml" ContentType="application/vnd.openxmlformats-officedocument.drawingml.chart+xml"/>
  <Override PartName="/ppt/drawings/drawing6.xml" ContentType="application/vnd.openxmlformats-officedocument.drawingml.chartshapes+xml"/>
  <Override PartName="/ppt/notesSlides/notesSlide8.xml" ContentType="application/vnd.openxmlformats-officedocument.presentationml.notesSlide+xml"/>
  <Override PartName="/ppt/charts/chart11.xml" ContentType="application/vnd.openxmlformats-officedocument.drawingml.chart+xml"/>
  <Override PartName="/ppt/drawings/drawing7.xml" ContentType="application/vnd.openxmlformats-officedocument.drawingml.chartshapes+xml"/>
  <Override PartName="/ppt/notesSlides/notesSlide9.xml" ContentType="application/vnd.openxmlformats-officedocument.presentationml.notesSlide+xml"/>
  <Override PartName="/ppt/charts/chart12.xml" ContentType="application/vnd.openxmlformats-officedocument.drawingml.chart+xml"/>
  <Override PartName="/ppt/notesSlides/notesSlide10.xml" ContentType="application/vnd.openxmlformats-officedocument.presentationml.notesSlide+xml"/>
  <Override PartName="/ppt/charts/chart13.xml" ContentType="application/vnd.openxmlformats-officedocument.drawingml.chart+xml"/>
  <Override PartName="/ppt/theme/themeOverride2.xml" ContentType="application/vnd.openxmlformats-officedocument.themeOverride+xml"/>
  <Override PartName="/ppt/drawings/drawing8.xml" ContentType="application/vnd.openxmlformats-officedocument.drawingml.chartshapes+xml"/>
  <Override PartName="/ppt/notesSlides/notesSlide11.xml" ContentType="application/vnd.openxmlformats-officedocument.presentationml.notesSlide+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8"/>
  </p:notesMasterIdLst>
  <p:handoutMasterIdLst>
    <p:handoutMasterId r:id="rId29"/>
  </p:handoutMasterIdLst>
  <p:sldIdLst>
    <p:sldId id="256" r:id="rId2"/>
    <p:sldId id="430" r:id="rId3"/>
    <p:sldId id="381" r:id="rId4"/>
    <p:sldId id="388" r:id="rId5"/>
    <p:sldId id="382" r:id="rId6"/>
    <p:sldId id="409" r:id="rId7"/>
    <p:sldId id="384" r:id="rId8"/>
    <p:sldId id="383" r:id="rId9"/>
    <p:sldId id="431" r:id="rId10"/>
    <p:sldId id="390" r:id="rId11"/>
    <p:sldId id="432" r:id="rId12"/>
    <p:sldId id="391" r:id="rId13"/>
    <p:sldId id="392" r:id="rId14"/>
    <p:sldId id="404" r:id="rId15"/>
    <p:sldId id="428" r:id="rId16"/>
    <p:sldId id="429" r:id="rId17"/>
    <p:sldId id="413" r:id="rId18"/>
    <p:sldId id="397" r:id="rId19"/>
    <p:sldId id="398" r:id="rId20"/>
    <p:sldId id="399" r:id="rId21"/>
    <p:sldId id="400" r:id="rId22"/>
    <p:sldId id="401" r:id="rId23"/>
    <p:sldId id="402" r:id="rId24"/>
    <p:sldId id="403" r:id="rId25"/>
    <p:sldId id="405" r:id="rId26"/>
    <p:sldId id="414" r:id="rId2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os="249">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C02E11"/>
    <a:srgbClr val="FFCC00"/>
    <a:srgbClr val="0000FF"/>
    <a:srgbClr val="000099"/>
    <a:srgbClr val="006600"/>
    <a:srgbClr val="000066"/>
    <a:srgbClr val="003366"/>
    <a:srgbClr val="193D69"/>
    <a:srgbClr val="1F4A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13" autoAdjust="0"/>
    <p:restoredTop sz="94660"/>
  </p:normalViewPr>
  <p:slideViewPr>
    <p:cSldViewPr>
      <p:cViewPr varScale="1">
        <p:scale>
          <a:sx n="82" d="100"/>
          <a:sy n="82" d="100"/>
        </p:scale>
        <p:origin x="1483" y="62"/>
      </p:cViewPr>
      <p:guideLst>
        <p:guide orient="horz"/>
        <p:guide pos="249"/>
      </p:guideLst>
    </p:cSldViewPr>
  </p:slideViewPr>
  <p:notesTextViewPr>
    <p:cViewPr>
      <p:scale>
        <a:sx n="100" d="100"/>
        <a:sy n="100" d="100"/>
      </p:scale>
      <p:origin x="0" y="0"/>
    </p:cViewPr>
  </p:notesTextViewPr>
  <p:sorterViewPr>
    <p:cViewPr>
      <p:scale>
        <a:sx n="100" d="100"/>
        <a:sy n="100" d="100"/>
      </p:scale>
      <p:origin x="0" y="7044"/>
    </p:cViewPr>
  </p:sorterViewPr>
  <p:notesViewPr>
    <p:cSldViewPr>
      <p:cViewPr varScale="1">
        <p:scale>
          <a:sx n="54" d="100"/>
          <a:sy n="54" d="100"/>
        </p:scale>
        <p:origin x="-1818"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prashant\AppData\Local\Microsoft\Windows\Temporary%20Internet%20Files\Content.Outlook\T8TMQZAP\Copy%20of%20For_modi_note.xlsx" TargetMode="Externa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embeddings/oleObject3.bin"/></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oleObject" Target="file:///C:\Users\bharatarora\AppData\Local\Microsoft\Windows\Temporary%20Internet%20Files\Content.Outlook\X9NS4XG6\Book1.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192.168.24.33\PublicNew\Research\Sectors%20&amp;%20Companies\Strategy-Bharat\Modi-%203%20years\Modi%203%20year%20Note%20Data%20-%20Markets%20&amp;%20Earnings.xlsx" TargetMode="External"/></Relationships>
</file>

<file path=ppt/charts/_rels/chart13.xml.rels><?xml version="1.0" encoding="UTF-8" standalone="yes"?>
<Relationships xmlns="http://schemas.openxmlformats.org/package/2006/relationships"><Relationship Id="rId3" Type="http://schemas.openxmlformats.org/officeDocument/2006/relationships/chartUserShapes" Target="../drawings/drawing8.xml"/><Relationship Id="rId2" Type="http://schemas.openxmlformats.org/officeDocument/2006/relationships/oleObject" Target="../embeddings/oleObject4.bin"/><Relationship Id="rId1" Type="http://schemas.openxmlformats.org/officeDocument/2006/relationships/themeOverride" Target="../theme/themeOverride2.xml"/></Relationships>
</file>

<file path=ppt/charts/_rels/chart14.xml.rels><?xml version="1.0" encoding="UTF-8" standalone="yes"?>
<Relationships xmlns="http://schemas.openxmlformats.org/package/2006/relationships"><Relationship Id="rId1" Type="http://schemas.openxmlformats.org/officeDocument/2006/relationships/oleObject" Target="file:///C:\Users\hussainsaify\Desktop\New%20Microsoft%20Excel%20Worksheet.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hussainsaify\Desktop\New%20Microsoft%20Excel%20Worksheet.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hussainsaify\Desktop\Book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3.xml.rels><?xml version="1.0" encoding="UTF-8" standalone="yes"?>
<Relationships xmlns="http://schemas.openxmlformats.org/package/2006/relationships"><Relationship Id="rId1" Type="http://schemas.openxmlformats.org/officeDocument/2006/relationships/oleObject" Target="file:///C:\Users\madhurimachowdhury\Desktop\wellington.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prashant\AppData\Local\Microsoft\Windows\Temporary%20Internet%20Files\Content.Outlook\T8TMQZAP\Copy%20of%20For_modi_note.xlsx" TargetMode="Externa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embeddings/oleObject2.bin"/><Relationship Id="rId1" Type="http://schemas.openxmlformats.org/officeDocument/2006/relationships/themeOverride" Target="../theme/themeOverride1.xml"/></Relationships>
</file>

<file path=ppt/charts/_rels/chart6.xml.rels><?xml version="1.0" encoding="UTF-8" standalone="yes"?>
<Relationships xmlns="http://schemas.openxmlformats.org/package/2006/relationships"><Relationship Id="rId1" Type="http://schemas.openxmlformats.org/officeDocument/2006/relationships/oleObject" Target="file:///C:\Users\subhambanka\AppData\Local\Microsoft\Windows\Temporary%20Internet%20Files\Content.Outlook\3HBJ0SXB\Book1.xlsx"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192.168.24.33\PublicNew\Research\Economy\Economy-Nikhil\Ecoscope_Tables-Feb17.xlsx" TargetMode="External"/></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C:\Users\gautamduggad\AppData\Local\Microsoft\Windows\Temporary%20Internet%20Files\Content.Outlook\NL32NT15\Book1%20(24).xlsx" TargetMode="External"/></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C:\Users\prashant\AppData\Local\Microsoft\Windows\Temporary%20Internet%20Files\Content.Outlook\T8TMQZAP\Digitis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948541863386997E-2"/>
          <c:y val="0.10287667845867093"/>
          <c:w val="0.87149811151654821"/>
          <c:h val="0.68343556240252579"/>
        </c:manualLayout>
      </c:layout>
      <c:lineChart>
        <c:grouping val="standard"/>
        <c:varyColors val="0"/>
        <c:ser>
          <c:idx val="0"/>
          <c:order val="0"/>
          <c:tx>
            <c:strRef>
              <c:f>Sheet1!$B$4</c:f>
              <c:strCache>
                <c:ptCount val="1"/>
                <c:pt idx="0">
                  <c:v>Consumer Price Index inflation </c:v>
                </c:pt>
              </c:strCache>
            </c:strRef>
          </c:tx>
          <c:spPr>
            <a:ln w="19050">
              <a:solidFill>
                <a:srgbClr val="000000"/>
              </a:solidFill>
              <a:prstDash val="solid"/>
            </a:ln>
          </c:spPr>
          <c:marker>
            <c:symbol val="none"/>
          </c:marker>
          <c:cat>
            <c:numRef>
              <c:f>Sheet1!$A$5:$A$68</c:f>
              <c:numCache>
                <c:formatCode>[$-409]mmm\-yy;@</c:formatCode>
                <c:ptCount val="64"/>
                <c:pt idx="0">
                  <c:v>40909</c:v>
                </c:pt>
                <c:pt idx="1">
                  <c:v>40940</c:v>
                </c:pt>
                <c:pt idx="2">
                  <c:v>40969</c:v>
                </c:pt>
                <c:pt idx="3">
                  <c:v>41000</c:v>
                </c:pt>
                <c:pt idx="4">
                  <c:v>41030</c:v>
                </c:pt>
                <c:pt idx="5">
                  <c:v>41061</c:v>
                </c:pt>
                <c:pt idx="6">
                  <c:v>41091</c:v>
                </c:pt>
                <c:pt idx="7">
                  <c:v>41122</c:v>
                </c:pt>
                <c:pt idx="8">
                  <c:v>41153</c:v>
                </c:pt>
                <c:pt idx="9">
                  <c:v>41183</c:v>
                </c:pt>
                <c:pt idx="10">
                  <c:v>41214</c:v>
                </c:pt>
                <c:pt idx="11">
                  <c:v>41244</c:v>
                </c:pt>
                <c:pt idx="12">
                  <c:v>41275</c:v>
                </c:pt>
                <c:pt idx="13">
                  <c:v>41306</c:v>
                </c:pt>
                <c:pt idx="14">
                  <c:v>41334</c:v>
                </c:pt>
                <c:pt idx="15">
                  <c:v>41365</c:v>
                </c:pt>
                <c:pt idx="16">
                  <c:v>41395</c:v>
                </c:pt>
                <c:pt idx="17">
                  <c:v>41426</c:v>
                </c:pt>
                <c:pt idx="18">
                  <c:v>41456</c:v>
                </c:pt>
                <c:pt idx="19">
                  <c:v>41487</c:v>
                </c:pt>
                <c:pt idx="20">
                  <c:v>41518</c:v>
                </c:pt>
                <c:pt idx="21">
                  <c:v>41548</c:v>
                </c:pt>
                <c:pt idx="22">
                  <c:v>41579</c:v>
                </c:pt>
                <c:pt idx="23">
                  <c:v>41609</c:v>
                </c:pt>
                <c:pt idx="24">
                  <c:v>41640</c:v>
                </c:pt>
                <c:pt idx="25">
                  <c:v>41671</c:v>
                </c:pt>
                <c:pt idx="26">
                  <c:v>41699</c:v>
                </c:pt>
                <c:pt idx="27">
                  <c:v>41730</c:v>
                </c:pt>
                <c:pt idx="28">
                  <c:v>41760</c:v>
                </c:pt>
                <c:pt idx="29">
                  <c:v>41791</c:v>
                </c:pt>
                <c:pt idx="30">
                  <c:v>41821</c:v>
                </c:pt>
                <c:pt idx="31">
                  <c:v>41852</c:v>
                </c:pt>
                <c:pt idx="32">
                  <c:v>41883</c:v>
                </c:pt>
                <c:pt idx="33">
                  <c:v>41913</c:v>
                </c:pt>
                <c:pt idx="34">
                  <c:v>41944</c:v>
                </c:pt>
                <c:pt idx="35">
                  <c:v>41974</c:v>
                </c:pt>
                <c:pt idx="36">
                  <c:v>42005</c:v>
                </c:pt>
                <c:pt idx="37">
                  <c:v>42036</c:v>
                </c:pt>
                <c:pt idx="38">
                  <c:v>42064</c:v>
                </c:pt>
                <c:pt idx="39">
                  <c:v>42095</c:v>
                </c:pt>
                <c:pt idx="40">
                  <c:v>42125</c:v>
                </c:pt>
                <c:pt idx="41">
                  <c:v>42156</c:v>
                </c:pt>
                <c:pt idx="42">
                  <c:v>42186</c:v>
                </c:pt>
                <c:pt idx="43">
                  <c:v>42217</c:v>
                </c:pt>
                <c:pt idx="44">
                  <c:v>42248</c:v>
                </c:pt>
                <c:pt idx="45">
                  <c:v>42278</c:v>
                </c:pt>
                <c:pt idx="46">
                  <c:v>42309</c:v>
                </c:pt>
                <c:pt idx="47">
                  <c:v>42339</c:v>
                </c:pt>
                <c:pt idx="48">
                  <c:v>42370</c:v>
                </c:pt>
                <c:pt idx="49">
                  <c:v>42401</c:v>
                </c:pt>
                <c:pt idx="50">
                  <c:v>42430</c:v>
                </c:pt>
                <c:pt idx="51">
                  <c:v>42461</c:v>
                </c:pt>
                <c:pt idx="52">
                  <c:v>42491</c:v>
                </c:pt>
                <c:pt idx="53">
                  <c:v>42522</c:v>
                </c:pt>
                <c:pt idx="54">
                  <c:v>42552</c:v>
                </c:pt>
                <c:pt idx="55">
                  <c:v>42583</c:v>
                </c:pt>
                <c:pt idx="56">
                  <c:v>42614</c:v>
                </c:pt>
                <c:pt idx="57">
                  <c:v>42644</c:v>
                </c:pt>
                <c:pt idx="58">
                  <c:v>42675</c:v>
                </c:pt>
                <c:pt idx="59">
                  <c:v>42705</c:v>
                </c:pt>
                <c:pt idx="60">
                  <c:v>42736</c:v>
                </c:pt>
                <c:pt idx="61">
                  <c:v>42767</c:v>
                </c:pt>
                <c:pt idx="62">
                  <c:v>42795</c:v>
                </c:pt>
                <c:pt idx="63">
                  <c:v>42826</c:v>
                </c:pt>
              </c:numCache>
            </c:numRef>
          </c:cat>
          <c:val>
            <c:numRef>
              <c:f>Sheet1!$B$5:$B$68</c:f>
              <c:numCache>
                <c:formatCode>0.00</c:formatCode>
                <c:ptCount val="64"/>
                <c:pt idx="0">
                  <c:v>6.2569832402234571</c:v>
                </c:pt>
                <c:pt idx="1">
                  <c:v>8.0316742081447892</c:v>
                </c:pt>
                <c:pt idx="2">
                  <c:v>9.0497737556560978</c:v>
                </c:pt>
                <c:pt idx="3">
                  <c:v>9.7643097643097754</c:v>
                </c:pt>
                <c:pt idx="4">
                  <c:v>9.7995545657015626</c:v>
                </c:pt>
                <c:pt idx="5">
                  <c:v>10.154525386313473</c:v>
                </c:pt>
                <c:pt idx="6">
                  <c:v>10.130718954248351</c:v>
                </c:pt>
                <c:pt idx="7">
                  <c:v>10.248112189859771</c:v>
                </c:pt>
                <c:pt idx="8">
                  <c:v>9.7014925373134488</c:v>
                </c:pt>
                <c:pt idx="9">
                  <c:v>9.2827004219409268</c:v>
                </c:pt>
                <c:pt idx="10">
                  <c:v>9.5588235294117538</c:v>
                </c:pt>
                <c:pt idx="11">
                  <c:v>10.45406546990495</c:v>
                </c:pt>
                <c:pt idx="12">
                  <c:v>9.9894847528916983</c:v>
                </c:pt>
                <c:pt idx="13">
                  <c:v>10.261780104712038</c:v>
                </c:pt>
                <c:pt idx="14">
                  <c:v>9.4398340248962533</c:v>
                </c:pt>
                <c:pt idx="15">
                  <c:v>8.4867075664621705</c:v>
                </c:pt>
                <c:pt idx="16">
                  <c:v>8.417849898580144</c:v>
                </c:pt>
                <c:pt idx="17">
                  <c:v>9.5190380761523095</c:v>
                </c:pt>
                <c:pt idx="18">
                  <c:v>9.792284866468858</c:v>
                </c:pt>
                <c:pt idx="19">
                  <c:v>9.980430528375738</c:v>
                </c:pt>
                <c:pt idx="20">
                  <c:v>10.495626822157433</c:v>
                </c:pt>
                <c:pt idx="21">
                  <c:v>10.810810810810811</c:v>
                </c:pt>
                <c:pt idx="22">
                  <c:v>11.505273250239689</c:v>
                </c:pt>
                <c:pt idx="23">
                  <c:v>9.46462715105163</c:v>
                </c:pt>
                <c:pt idx="24">
                  <c:v>8.604206500956014</c:v>
                </c:pt>
                <c:pt idx="25">
                  <c:v>7.882241215574548</c:v>
                </c:pt>
                <c:pt idx="26">
                  <c:v>8.2464454976303401</c:v>
                </c:pt>
                <c:pt idx="27">
                  <c:v>8.4825636192271467</c:v>
                </c:pt>
                <c:pt idx="28">
                  <c:v>8.3255378858746454</c:v>
                </c:pt>
                <c:pt idx="29">
                  <c:v>6.7703568161024741</c:v>
                </c:pt>
                <c:pt idx="30">
                  <c:v>7.3873873873874008</c:v>
                </c:pt>
                <c:pt idx="31">
                  <c:v>7.0284697508896654</c:v>
                </c:pt>
                <c:pt idx="32">
                  <c:v>5.6288478452066748</c:v>
                </c:pt>
                <c:pt idx="33">
                  <c:v>4.6167247386759591</c:v>
                </c:pt>
                <c:pt idx="34">
                  <c:v>3.2674118658641449</c:v>
                </c:pt>
                <c:pt idx="35">
                  <c:v>4.2794759825327544</c:v>
                </c:pt>
                <c:pt idx="36">
                  <c:v>5.1936619718309984</c:v>
                </c:pt>
                <c:pt idx="37">
                  <c:v>5.3697183098591728</c:v>
                </c:pt>
                <c:pt idx="38">
                  <c:v>5.2539404553415103</c:v>
                </c:pt>
                <c:pt idx="39">
                  <c:v>4.8653344917463093</c:v>
                </c:pt>
                <c:pt idx="40">
                  <c:v>5.0086355785837533</c:v>
                </c:pt>
                <c:pt idx="41">
                  <c:v>5.3984575835475557</c:v>
                </c:pt>
                <c:pt idx="42">
                  <c:v>3.691275167785224</c:v>
                </c:pt>
                <c:pt idx="43">
                  <c:v>3.7406483790523692</c:v>
                </c:pt>
                <c:pt idx="44">
                  <c:v>4.4129891756869322</c:v>
                </c:pt>
                <c:pt idx="45">
                  <c:v>4.995836802664444</c:v>
                </c:pt>
                <c:pt idx="46">
                  <c:v>5.4121565362198254</c:v>
                </c:pt>
                <c:pt idx="47">
                  <c:v>5.6113902847571007</c:v>
                </c:pt>
                <c:pt idx="48">
                  <c:v>5.6903765690376584</c:v>
                </c:pt>
                <c:pt idx="49">
                  <c:v>5.2631578947368363</c:v>
                </c:pt>
                <c:pt idx="50">
                  <c:v>4.8252911813643884</c:v>
                </c:pt>
                <c:pt idx="51">
                  <c:v>5.468102734051361</c:v>
                </c:pt>
                <c:pt idx="52">
                  <c:v>5.7565789473684292</c:v>
                </c:pt>
                <c:pt idx="53">
                  <c:v>5.7723577235772261</c:v>
                </c:pt>
                <c:pt idx="54">
                  <c:v>6.0679611650485521</c:v>
                </c:pt>
                <c:pt idx="55">
                  <c:v>5.0480769230769162</c:v>
                </c:pt>
                <c:pt idx="56">
                  <c:v>4.3859649122806932</c:v>
                </c:pt>
                <c:pt idx="57">
                  <c:v>4.2030134813640041</c:v>
                </c:pt>
                <c:pt idx="58">
                  <c:v>3.6334913112164191</c:v>
                </c:pt>
                <c:pt idx="59">
                  <c:v>3.4099920697858943</c:v>
                </c:pt>
                <c:pt idx="60">
                  <c:v>3.1670625494853555</c:v>
                </c:pt>
                <c:pt idx="61">
                  <c:v>3.6507936507936378</c:v>
                </c:pt>
                <c:pt idx="62">
                  <c:v>3.8095238095238182</c:v>
                </c:pt>
                <c:pt idx="63">
                  <c:v>2.99</c:v>
                </c:pt>
              </c:numCache>
            </c:numRef>
          </c:val>
          <c:smooth val="0"/>
          <c:extLst>
            <c:ext xmlns:c16="http://schemas.microsoft.com/office/drawing/2014/chart" uri="{C3380CC4-5D6E-409C-BE32-E72D297353CC}">
              <c16:uniqueId val="{00000000-275E-4A0E-9160-0B6628AF957B}"/>
            </c:ext>
          </c:extLst>
        </c:ser>
        <c:ser>
          <c:idx val="1"/>
          <c:order val="1"/>
          <c:tx>
            <c:strRef>
              <c:f>Sheet1!$C$4</c:f>
              <c:strCache>
                <c:ptCount val="1"/>
                <c:pt idx="0">
                  <c:v>Food inflation</c:v>
                </c:pt>
              </c:strCache>
            </c:strRef>
          </c:tx>
          <c:spPr>
            <a:ln w="19050">
              <a:solidFill>
                <a:srgbClr val="FF0000"/>
              </a:solidFill>
              <a:prstDash val="dash"/>
            </a:ln>
          </c:spPr>
          <c:marker>
            <c:symbol val="none"/>
          </c:marker>
          <c:cat>
            <c:numRef>
              <c:f>Sheet1!$A$5:$A$68</c:f>
              <c:numCache>
                <c:formatCode>[$-409]mmm\-yy;@</c:formatCode>
                <c:ptCount val="64"/>
                <c:pt idx="0">
                  <c:v>40909</c:v>
                </c:pt>
                <c:pt idx="1">
                  <c:v>40940</c:v>
                </c:pt>
                <c:pt idx="2">
                  <c:v>40969</c:v>
                </c:pt>
                <c:pt idx="3">
                  <c:v>41000</c:v>
                </c:pt>
                <c:pt idx="4">
                  <c:v>41030</c:v>
                </c:pt>
                <c:pt idx="5">
                  <c:v>41061</c:v>
                </c:pt>
                <c:pt idx="6">
                  <c:v>41091</c:v>
                </c:pt>
                <c:pt idx="7">
                  <c:v>41122</c:v>
                </c:pt>
                <c:pt idx="8">
                  <c:v>41153</c:v>
                </c:pt>
                <c:pt idx="9">
                  <c:v>41183</c:v>
                </c:pt>
                <c:pt idx="10">
                  <c:v>41214</c:v>
                </c:pt>
                <c:pt idx="11">
                  <c:v>41244</c:v>
                </c:pt>
                <c:pt idx="12">
                  <c:v>41275</c:v>
                </c:pt>
                <c:pt idx="13">
                  <c:v>41306</c:v>
                </c:pt>
                <c:pt idx="14">
                  <c:v>41334</c:v>
                </c:pt>
                <c:pt idx="15">
                  <c:v>41365</c:v>
                </c:pt>
                <c:pt idx="16">
                  <c:v>41395</c:v>
                </c:pt>
                <c:pt idx="17">
                  <c:v>41426</c:v>
                </c:pt>
                <c:pt idx="18">
                  <c:v>41456</c:v>
                </c:pt>
                <c:pt idx="19">
                  <c:v>41487</c:v>
                </c:pt>
                <c:pt idx="20">
                  <c:v>41518</c:v>
                </c:pt>
                <c:pt idx="21">
                  <c:v>41548</c:v>
                </c:pt>
                <c:pt idx="22">
                  <c:v>41579</c:v>
                </c:pt>
                <c:pt idx="23">
                  <c:v>41609</c:v>
                </c:pt>
                <c:pt idx="24">
                  <c:v>41640</c:v>
                </c:pt>
                <c:pt idx="25">
                  <c:v>41671</c:v>
                </c:pt>
                <c:pt idx="26">
                  <c:v>41699</c:v>
                </c:pt>
                <c:pt idx="27">
                  <c:v>41730</c:v>
                </c:pt>
                <c:pt idx="28">
                  <c:v>41760</c:v>
                </c:pt>
                <c:pt idx="29">
                  <c:v>41791</c:v>
                </c:pt>
                <c:pt idx="30">
                  <c:v>41821</c:v>
                </c:pt>
                <c:pt idx="31">
                  <c:v>41852</c:v>
                </c:pt>
                <c:pt idx="32">
                  <c:v>41883</c:v>
                </c:pt>
                <c:pt idx="33">
                  <c:v>41913</c:v>
                </c:pt>
                <c:pt idx="34">
                  <c:v>41944</c:v>
                </c:pt>
                <c:pt idx="35">
                  <c:v>41974</c:v>
                </c:pt>
                <c:pt idx="36">
                  <c:v>42005</c:v>
                </c:pt>
                <c:pt idx="37">
                  <c:v>42036</c:v>
                </c:pt>
                <c:pt idx="38">
                  <c:v>42064</c:v>
                </c:pt>
                <c:pt idx="39">
                  <c:v>42095</c:v>
                </c:pt>
                <c:pt idx="40">
                  <c:v>42125</c:v>
                </c:pt>
                <c:pt idx="41">
                  <c:v>42156</c:v>
                </c:pt>
                <c:pt idx="42">
                  <c:v>42186</c:v>
                </c:pt>
                <c:pt idx="43">
                  <c:v>42217</c:v>
                </c:pt>
                <c:pt idx="44">
                  <c:v>42248</c:v>
                </c:pt>
                <c:pt idx="45">
                  <c:v>42278</c:v>
                </c:pt>
                <c:pt idx="46">
                  <c:v>42309</c:v>
                </c:pt>
                <c:pt idx="47">
                  <c:v>42339</c:v>
                </c:pt>
                <c:pt idx="48">
                  <c:v>42370</c:v>
                </c:pt>
                <c:pt idx="49">
                  <c:v>42401</c:v>
                </c:pt>
                <c:pt idx="50">
                  <c:v>42430</c:v>
                </c:pt>
                <c:pt idx="51">
                  <c:v>42461</c:v>
                </c:pt>
                <c:pt idx="52">
                  <c:v>42491</c:v>
                </c:pt>
                <c:pt idx="53">
                  <c:v>42522</c:v>
                </c:pt>
                <c:pt idx="54">
                  <c:v>42552</c:v>
                </c:pt>
                <c:pt idx="55">
                  <c:v>42583</c:v>
                </c:pt>
                <c:pt idx="56">
                  <c:v>42614</c:v>
                </c:pt>
                <c:pt idx="57">
                  <c:v>42644</c:v>
                </c:pt>
                <c:pt idx="58">
                  <c:v>42675</c:v>
                </c:pt>
                <c:pt idx="59">
                  <c:v>42705</c:v>
                </c:pt>
                <c:pt idx="60">
                  <c:v>42736</c:v>
                </c:pt>
                <c:pt idx="61">
                  <c:v>42767</c:v>
                </c:pt>
                <c:pt idx="62">
                  <c:v>42795</c:v>
                </c:pt>
                <c:pt idx="63">
                  <c:v>42826</c:v>
                </c:pt>
              </c:numCache>
            </c:numRef>
          </c:cat>
          <c:val>
            <c:numRef>
              <c:f>Sheet1!$C$5:$C$68</c:f>
              <c:numCache>
                <c:formatCode>0.00</c:formatCode>
                <c:ptCount val="64"/>
                <c:pt idx="0">
                  <c:v>1.5167930660888507</c:v>
                </c:pt>
                <c:pt idx="1">
                  <c:v>5.4871220604703286</c:v>
                </c:pt>
                <c:pt idx="2">
                  <c:v>7.6749435665914412</c:v>
                </c:pt>
                <c:pt idx="3">
                  <c:v>9.5613048368953901</c:v>
                </c:pt>
                <c:pt idx="4">
                  <c:v>9.9441340782123078</c:v>
                </c:pt>
                <c:pt idx="5">
                  <c:v>10.607734806629821</c:v>
                </c:pt>
                <c:pt idx="6">
                  <c:v>11.43790849673203</c:v>
                </c:pt>
                <c:pt idx="7">
                  <c:v>11.625403659849297</c:v>
                </c:pt>
                <c:pt idx="8">
                  <c:v>10.615711252653925</c:v>
                </c:pt>
                <c:pt idx="9">
                  <c:v>9.7586568730325229</c:v>
                </c:pt>
                <c:pt idx="10">
                  <c:v>10.515247108307047</c:v>
                </c:pt>
                <c:pt idx="11">
                  <c:v>12.179487179487181</c:v>
                </c:pt>
                <c:pt idx="12">
                  <c:v>12.700106723585902</c:v>
                </c:pt>
                <c:pt idx="13">
                  <c:v>13.163481953290868</c:v>
                </c:pt>
                <c:pt idx="14">
                  <c:v>12.0545073375262</c:v>
                </c:pt>
                <c:pt idx="15">
                  <c:v>10.574948665297734</c:v>
                </c:pt>
                <c:pt idx="16">
                  <c:v>10.975609756097548</c:v>
                </c:pt>
                <c:pt idx="17">
                  <c:v>12.087912087912089</c:v>
                </c:pt>
                <c:pt idx="18">
                  <c:v>12.171372930866596</c:v>
                </c:pt>
                <c:pt idx="19">
                  <c:v>12.680115273775215</c:v>
                </c:pt>
                <c:pt idx="20">
                  <c:v>13.984674329501914</c:v>
                </c:pt>
                <c:pt idx="21">
                  <c:v>15.553435114503813</c:v>
                </c:pt>
                <c:pt idx="22">
                  <c:v>17.887725975261674</c:v>
                </c:pt>
                <c:pt idx="23">
                  <c:v>13.155386081982826</c:v>
                </c:pt>
                <c:pt idx="24">
                  <c:v>9.6774193548387046</c:v>
                </c:pt>
                <c:pt idx="25">
                  <c:v>7.8947368421052602</c:v>
                </c:pt>
                <c:pt idx="26">
                  <c:v>8.6384976525821742</c:v>
                </c:pt>
                <c:pt idx="27">
                  <c:v>9.2093023255814046</c:v>
                </c:pt>
                <c:pt idx="28">
                  <c:v>8.8909257561869879</c:v>
                </c:pt>
                <c:pt idx="29">
                  <c:v>7.2064056939501739</c:v>
                </c:pt>
                <c:pt idx="30">
                  <c:v>8.8541666666666572</c:v>
                </c:pt>
                <c:pt idx="31">
                  <c:v>8.6956521739130466</c:v>
                </c:pt>
                <c:pt idx="32">
                  <c:v>6.2184873949579895</c:v>
                </c:pt>
                <c:pt idx="33">
                  <c:v>3.8810900082576438</c:v>
                </c:pt>
                <c:pt idx="34">
                  <c:v>1.1299435028248439</c:v>
                </c:pt>
                <c:pt idx="35">
                  <c:v>3.9595619208087669</c:v>
                </c:pt>
                <c:pt idx="36">
                  <c:v>6.141868512110733</c:v>
                </c:pt>
                <c:pt idx="37">
                  <c:v>6.8815331010453065</c:v>
                </c:pt>
                <c:pt idx="38">
                  <c:v>6.1365600691443376</c:v>
                </c:pt>
                <c:pt idx="39">
                  <c:v>5.1107325383304811</c:v>
                </c:pt>
                <c:pt idx="40">
                  <c:v>4.7979797979798064</c:v>
                </c:pt>
                <c:pt idx="41">
                  <c:v>5.4771784232365093</c:v>
                </c:pt>
                <c:pt idx="42">
                  <c:v>2.1531100478468801</c:v>
                </c:pt>
                <c:pt idx="43">
                  <c:v>2.1960784313725696</c:v>
                </c:pt>
                <c:pt idx="44">
                  <c:v>3.876582278481024</c:v>
                </c:pt>
                <c:pt idx="45">
                  <c:v>5.2464228934817214</c:v>
                </c:pt>
                <c:pt idx="46">
                  <c:v>6.0654429369513281</c:v>
                </c:pt>
                <c:pt idx="47">
                  <c:v>6.4019448946515496</c:v>
                </c:pt>
                <c:pt idx="48">
                  <c:v>6.8459657701711336</c:v>
                </c:pt>
                <c:pt idx="49">
                  <c:v>5.2974735126324219</c:v>
                </c:pt>
                <c:pt idx="50">
                  <c:v>5.211726384364809</c:v>
                </c:pt>
                <c:pt idx="51">
                  <c:v>6.4019448946515496</c:v>
                </c:pt>
                <c:pt idx="52">
                  <c:v>7.4698795180722897</c:v>
                </c:pt>
                <c:pt idx="53">
                  <c:v>7.7891424075531148</c:v>
                </c:pt>
                <c:pt idx="54">
                  <c:v>8.352849336455904</c:v>
                </c:pt>
                <c:pt idx="55">
                  <c:v>5.9094397544128867</c:v>
                </c:pt>
                <c:pt idx="56">
                  <c:v>3.9603960396039497</c:v>
                </c:pt>
                <c:pt idx="57">
                  <c:v>3.3232628398791633</c:v>
                </c:pt>
                <c:pt idx="58">
                  <c:v>2.0316027088036037</c:v>
                </c:pt>
                <c:pt idx="59">
                  <c:v>1.3709063214013497</c:v>
                </c:pt>
                <c:pt idx="60">
                  <c:v>0.61022120518688894</c:v>
                </c:pt>
                <c:pt idx="61">
                  <c:v>2.0123839009288105</c:v>
                </c:pt>
                <c:pt idx="62">
                  <c:v>2.0123839009288105</c:v>
                </c:pt>
                <c:pt idx="63">
                  <c:v>0.60929169840059672</c:v>
                </c:pt>
              </c:numCache>
            </c:numRef>
          </c:val>
          <c:smooth val="0"/>
          <c:extLst>
            <c:ext xmlns:c16="http://schemas.microsoft.com/office/drawing/2014/chart" uri="{C3380CC4-5D6E-409C-BE32-E72D297353CC}">
              <c16:uniqueId val="{00000001-275E-4A0E-9160-0B6628AF957B}"/>
            </c:ext>
          </c:extLst>
        </c:ser>
        <c:dLbls>
          <c:showLegendKey val="0"/>
          <c:showVal val="0"/>
          <c:showCatName val="0"/>
          <c:showSerName val="0"/>
          <c:showPercent val="0"/>
          <c:showBubbleSize val="0"/>
        </c:dLbls>
        <c:smooth val="0"/>
        <c:axId val="117765120"/>
        <c:axId val="92912384"/>
      </c:lineChart>
      <c:dateAx>
        <c:axId val="117765120"/>
        <c:scaling>
          <c:orientation val="minMax"/>
          <c:min val="41640"/>
        </c:scaling>
        <c:delete val="0"/>
        <c:axPos val="b"/>
        <c:numFmt formatCode="[$-409]mmm\-yy;@" sourceLinked="1"/>
        <c:majorTickMark val="none"/>
        <c:minorTickMark val="none"/>
        <c:tickLblPos val="low"/>
        <c:txPr>
          <a:bodyPr rot="-5400000" vert="horz"/>
          <a:lstStyle/>
          <a:p>
            <a:pPr>
              <a:defRPr/>
            </a:pPr>
            <a:endParaRPr lang="en-US"/>
          </a:p>
        </c:txPr>
        <c:crossAx val="92912384"/>
        <c:crosses val="autoZero"/>
        <c:auto val="1"/>
        <c:lblOffset val="100"/>
        <c:baseTimeUnit val="months"/>
      </c:dateAx>
      <c:valAx>
        <c:axId val="92912384"/>
        <c:scaling>
          <c:orientation val="minMax"/>
          <c:max val="12"/>
        </c:scaling>
        <c:delete val="0"/>
        <c:axPos val="l"/>
        <c:numFmt formatCode="0" sourceLinked="0"/>
        <c:majorTickMark val="none"/>
        <c:minorTickMark val="none"/>
        <c:tickLblPos val="nextTo"/>
        <c:crossAx val="117765120"/>
        <c:crosses val="autoZero"/>
        <c:crossBetween val="between"/>
        <c:majorUnit val="3"/>
      </c:valAx>
    </c:plotArea>
    <c:legend>
      <c:legendPos val="t"/>
      <c:layout>
        <c:manualLayout>
          <c:xMode val="edge"/>
          <c:yMode val="edge"/>
          <c:x val="0.15783745781777275"/>
          <c:y val="2.8184316634333753E-2"/>
          <c:w val="0.63716847584339376"/>
          <c:h val="0.17299060443531514"/>
        </c:manualLayout>
      </c:layout>
      <c:overlay val="0"/>
    </c:legend>
    <c:plotVisOnly val="1"/>
    <c:dispBlanksAs val="gap"/>
    <c:showDLblsOverMax val="0"/>
  </c:chart>
  <c:spPr>
    <a:ln>
      <a:noFill/>
    </a:ln>
  </c:spPr>
  <c:txPr>
    <a:bodyPr/>
    <a:lstStyle/>
    <a:p>
      <a:pPr>
        <a:defRPr sz="900">
          <a:latin typeface="Calibri"/>
          <a:ea typeface="Calibri"/>
          <a:cs typeface="Calibri"/>
        </a:defRPr>
      </a:pPr>
      <a:endParaRPr lang="en-US"/>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spPr>
            <a:ln w="25400">
              <a:solidFill>
                <a:schemeClr val="accent2">
                  <a:shade val="95000"/>
                  <a:satMod val="105000"/>
                </a:schemeClr>
              </a:solidFill>
            </a:ln>
          </c:spPr>
          <c:marker>
            <c:symbol val="none"/>
          </c:marker>
          <c:dLbls>
            <c:dLbl>
              <c:idx val="6"/>
              <c:layout>
                <c:manualLayout>
                  <c:x val="-8.8534823953034039E-3"/>
                  <c:y val="4.8720797419139678E-2"/>
                </c:manualLayout>
              </c:layout>
              <c:tx>
                <c:rich>
                  <a:bodyPr/>
                  <a:lstStyle/>
                  <a:p>
                    <a:r>
                      <a:rPr lang="en-US"/>
                      <a:t>7,014</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BFC-46DC-8D83-75B33B6BE315}"/>
                </c:ext>
              </c:extLst>
            </c:dLbl>
            <c:dLbl>
              <c:idx val="10"/>
              <c:tx>
                <c:rich>
                  <a:bodyPr/>
                  <a:lstStyle/>
                  <a:p>
                    <a:r>
                      <a:rPr lang="en-US"/>
                      <a:t>7,203</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BFC-46DC-8D83-75B33B6BE315}"/>
                </c:ext>
              </c:extLst>
            </c:dLbl>
            <c:dLbl>
              <c:idx val="50"/>
              <c:layout>
                <c:manualLayout>
                  <c:x val="3.5413929581213227E-3"/>
                  <c:y val="-9.7442106345400469E-3"/>
                </c:manualLayout>
              </c:layout>
              <c:tx>
                <c:rich>
                  <a:bodyPr/>
                  <a:lstStyle/>
                  <a:p>
                    <a:r>
                      <a:rPr lang="en-US" b="1"/>
                      <a:t>7,568</a:t>
                    </a:r>
                    <a:endParaRPr lang="en-US"/>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BFC-46DC-8D83-75B33B6BE315}"/>
                </c:ext>
              </c:extLst>
            </c:dLbl>
            <c:dLbl>
              <c:idx val="439"/>
              <c:layout>
                <c:manualLayout>
                  <c:x val="-2.6560447185910163E-2"/>
                  <c:y val="6.4961404230266181E-2"/>
                </c:manualLayout>
              </c:layout>
              <c:tx>
                <c:rich>
                  <a:bodyPr/>
                  <a:lstStyle/>
                  <a:p>
                    <a:r>
                      <a:rPr lang="en-US"/>
                      <a:t>6,987</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BFC-46DC-8D83-75B33B6BE315}"/>
                </c:ext>
              </c:extLst>
            </c:dLbl>
            <c:dLbl>
              <c:idx val="624"/>
              <c:layout>
                <c:manualLayout>
                  <c:x val="-8.322273451585184E-2"/>
                  <c:y val="-3.5728772326646403E-2"/>
                </c:manualLayout>
              </c:layout>
              <c:tx>
                <c:rich>
                  <a:bodyPr/>
                  <a:lstStyle/>
                  <a:p>
                    <a:r>
                      <a:rPr lang="en-US" b="1"/>
                      <a:t>8,432</a:t>
                    </a:r>
                    <a:endParaRPr lang="en-US"/>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BFC-46DC-8D83-75B33B6BE315}"/>
                </c:ext>
              </c:extLst>
            </c:dLbl>
            <c:dLbl>
              <c:idx val="755"/>
              <c:layout>
                <c:manualLayout>
                  <c:x val="-1.2984957509774434E-16"/>
                  <c:y val="-3.8976842538159723E-2"/>
                </c:manualLayout>
              </c:layout>
              <c:tx>
                <c:rich>
                  <a:bodyPr/>
                  <a:lstStyle/>
                  <a:p>
                    <a:r>
                      <a:rPr lang="en-US"/>
                      <a:t>9,605</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BFC-46DC-8D83-75B33B6BE315}"/>
                </c:ext>
              </c:extLst>
            </c:dLbl>
            <c:numFmt formatCode="#,##0" sourceLinked="0"/>
            <c:spPr>
              <a:noFill/>
              <a:ln>
                <a:noFill/>
              </a:ln>
              <a:effectLst/>
            </c:spPr>
            <c:txPr>
              <a:bodyPr/>
              <a:lstStyle/>
              <a:p>
                <a:pPr>
                  <a:defRPr b="1"/>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'Wall of Worry'!$A$252:$A$1009</c:f>
              <c:numCache>
                <c:formatCode>[$-409]d\-mmm\-yy;@</c:formatCode>
                <c:ptCount val="758"/>
                <c:pt idx="0">
                  <c:v>41761</c:v>
                </c:pt>
                <c:pt idx="1">
                  <c:v>41764</c:v>
                </c:pt>
                <c:pt idx="2">
                  <c:v>41765</c:v>
                </c:pt>
                <c:pt idx="3">
                  <c:v>41766</c:v>
                </c:pt>
                <c:pt idx="4">
                  <c:v>41767</c:v>
                </c:pt>
                <c:pt idx="5">
                  <c:v>41768</c:v>
                </c:pt>
                <c:pt idx="6">
                  <c:v>41771</c:v>
                </c:pt>
                <c:pt idx="7">
                  <c:v>41772</c:v>
                </c:pt>
                <c:pt idx="8">
                  <c:v>41773</c:v>
                </c:pt>
                <c:pt idx="9">
                  <c:v>41774</c:v>
                </c:pt>
                <c:pt idx="10">
                  <c:v>41775</c:v>
                </c:pt>
                <c:pt idx="11">
                  <c:v>41778</c:v>
                </c:pt>
                <c:pt idx="12">
                  <c:v>41779</c:v>
                </c:pt>
                <c:pt idx="13">
                  <c:v>41780</c:v>
                </c:pt>
                <c:pt idx="14">
                  <c:v>41781</c:v>
                </c:pt>
                <c:pt idx="15">
                  <c:v>41782</c:v>
                </c:pt>
                <c:pt idx="16">
                  <c:v>41785</c:v>
                </c:pt>
                <c:pt idx="17">
                  <c:v>41786</c:v>
                </c:pt>
                <c:pt idx="18">
                  <c:v>41787</c:v>
                </c:pt>
                <c:pt idx="19">
                  <c:v>41788</c:v>
                </c:pt>
                <c:pt idx="20">
                  <c:v>41789</c:v>
                </c:pt>
                <c:pt idx="21">
                  <c:v>41792</c:v>
                </c:pt>
                <c:pt idx="22">
                  <c:v>41793</c:v>
                </c:pt>
                <c:pt idx="23">
                  <c:v>41794</c:v>
                </c:pt>
                <c:pt idx="24">
                  <c:v>41795</c:v>
                </c:pt>
                <c:pt idx="25">
                  <c:v>41796</c:v>
                </c:pt>
                <c:pt idx="26">
                  <c:v>41799</c:v>
                </c:pt>
                <c:pt idx="27">
                  <c:v>41800</c:v>
                </c:pt>
                <c:pt idx="28">
                  <c:v>41801</c:v>
                </c:pt>
                <c:pt idx="29">
                  <c:v>41802</c:v>
                </c:pt>
                <c:pt idx="30">
                  <c:v>41803</c:v>
                </c:pt>
                <c:pt idx="31">
                  <c:v>41806</c:v>
                </c:pt>
                <c:pt idx="32">
                  <c:v>41807</c:v>
                </c:pt>
                <c:pt idx="33">
                  <c:v>41808</c:v>
                </c:pt>
                <c:pt idx="34">
                  <c:v>41809</c:v>
                </c:pt>
                <c:pt idx="35">
                  <c:v>41810</c:v>
                </c:pt>
                <c:pt idx="36">
                  <c:v>41813</c:v>
                </c:pt>
                <c:pt idx="37">
                  <c:v>41814</c:v>
                </c:pt>
                <c:pt idx="38">
                  <c:v>41815</c:v>
                </c:pt>
                <c:pt idx="39">
                  <c:v>41816</c:v>
                </c:pt>
                <c:pt idx="40">
                  <c:v>41817</c:v>
                </c:pt>
                <c:pt idx="41">
                  <c:v>41820</c:v>
                </c:pt>
                <c:pt idx="42">
                  <c:v>41821</c:v>
                </c:pt>
                <c:pt idx="43">
                  <c:v>41822</c:v>
                </c:pt>
                <c:pt idx="44">
                  <c:v>41823</c:v>
                </c:pt>
                <c:pt idx="45">
                  <c:v>41824</c:v>
                </c:pt>
                <c:pt idx="46">
                  <c:v>41827</c:v>
                </c:pt>
                <c:pt idx="47">
                  <c:v>41828</c:v>
                </c:pt>
                <c:pt idx="48">
                  <c:v>41829</c:v>
                </c:pt>
                <c:pt idx="49">
                  <c:v>41830</c:v>
                </c:pt>
                <c:pt idx="50">
                  <c:v>41831</c:v>
                </c:pt>
                <c:pt idx="51">
                  <c:v>41834</c:v>
                </c:pt>
                <c:pt idx="52">
                  <c:v>41835</c:v>
                </c:pt>
                <c:pt idx="53">
                  <c:v>41836</c:v>
                </c:pt>
                <c:pt idx="54">
                  <c:v>41837</c:v>
                </c:pt>
                <c:pt idx="55">
                  <c:v>41838</c:v>
                </c:pt>
                <c:pt idx="56">
                  <c:v>41841</c:v>
                </c:pt>
                <c:pt idx="57">
                  <c:v>41842</c:v>
                </c:pt>
                <c:pt idx="58">
                  <c:v>41843</c:v>
                </c:pt>
                <c:pt idx="59">
                  <c:v>41844</c:v>
                </c:pt>
                <c:pt idx="60">
                  <c:v>41845</c:v>
                </c:pt>
                <c:pt idx="61">
                  <c:v>41848</c:v>
                </c:pt>
                <c:pt idx="62">
                  <c:v>41850</c:v>
                </c:pt>
                <c:pt idx="63">
                  <c:v>41851</c:v>
                </c:pt>
                <c:pt idx="64">
                  <c:v>41852</c:v>
                </c:pt>
                <c:pt idx="65">
                  <c:v>41855</c:v>
                </c:pt>
                <c:pt idx="66">
                  <c:v>41856</c:v>
                </c:pt>
                <c:pt idx="67">
                  <c:v>41857</c:v>
                </c:pt>
                <c:pt idx="68">
                  <c:v>41858</c:v>
                </c:pt>
                <c:pt idx="69">
                  <c:v>41859</c:v>
                </c:pt>
                <c:pt idx="70">
                  <c:v>41862</c:v>
                </c:pt>
                <c:pt idx="71">
                  <c:v>41863</c:v>
                </c:pt>
                <c:pt idx="72">
                  <c:v>41864</c:v>
                </c:pt>
                <c:pt idx="73">
                  <c:v>41865</c:v>
                </c:pt>
                <c:pt idx="74">
                  <c:v>41869</c:v>
                </c:pt>
                <c:pt idx="75">
                  <c:v>41870</c:v>
                </c:pt>
                <c:pt idx="76">
                  <c:v>41871</c:v>
                </c:pt>
                <c:pt idx="77">
                  <c:v>41872</c:v>
                </c:pt>
                <c:pt idx="78">
                  <c:v>41873</c:v>
                </c:pt>
                <c:pt idx="79">
                  <c:v>41876</c:v>
                </c:pt>
                <c:pt idx="80">
                  <c:v>41877</c:v>
                </c:pt>
                <c:pt idx="81">
                  <c:v>41878</c:v>
                </c:pt>
                <c:pt idx="82">
                  <c:v>41879</c:v>
                </c:pt>
                <c:pt idx="83">
                  <c:v>41883</c:v>
                </c:pt>
                <c:pt idx="84">
                  <c:v>41884</c:v>
                </c:pt>
                <c:pt idx="85">
                  <c:v>41885</c:v>
                </c:pt>
                <c:pt idx="86">
                  <c:v>41886</c:v>
                </c:pt>
                <c:pt idx="87">
                  <c:v>41887</c:v>
                </c:pt>
                <c:pt idx="88">
                  <c:v>41890</c:v>
                </c:pt>
                <c:pt idx="89">
                  <c:v>41891</c:v>
                </c:pt>
                <c:pt idx="90">
                  <c:v>41892</c:v>
                </c:pt>
                <c:pt idx="91">
                  <c:v>41893</c:v>
                </c:pt>
                <c:pt idx="92">
                  <c:v>41894</c:v>
                </c:pt>
                <c:pt idx="93">
                  <c:v>41897</c:v>
                </c:pt>
                <c:pt idx="94">
                  <c:v>41898</c:v>
                </c:pt>
                <c:pt idx="95">
                  <c:v>41899</c:v>
                </c:pt>
                <c:pt idx="96">
                  <c:v>41900</c:v>
                </c:pt>
                <c:pt idx="97">
                  <c:v>41901</c:v>
                </c:pt>
                <c:pt idx="98">
                  <c:v>41904</c:v>
                </c:pt>
                <c:pt idx="99">
                  <c:v>41905</c:v>
                </c:pt>
                <c:pt idx="100">
                  <c:v>41906</c:v>
                </c:pt>
                <c:pt idx="101">
                  <c:v>41907</c:v>
                </c:pt>
                <c:pt idx="102">
                  <c:v>41908</c:v>
                </c:pt>
                <c:pt idx="103">
                  <c:v>41911</c:v>
                </c:pt>
                <c:pt idx="104">
                  <c:v>41912</c:v>
                </c:pt>
                <c:pt idx="105">
                  <c:v>41913</c:v>
                </c:pt>
                <c:pt idx="106">
                  <c:v>41919</c:v>
                </c:pt>
                <c:pt idx="107">
                  <c:v>41920</c:v>
                </c:pt>
                <c:pt idx="108">
                  <c:v>41921</c:v>
                </c:pt>
                <c:pt idx="109">
                  <c:v>41922</c:v>
                </c:pt>
                <c:pt idx="110">
                  <c:v>41925</c:v>
                </c:pt>
                <c:pt idx="111">
                  <c:v>41926</c:v>
                </c:pt>
                <c:pt idx="112">
                  <c:v>41928</c:v>
                </c:pt>
                <c:pt idx="113">
                  <c:v>41929</c:v>
                </c:pt>
                <c:pt idx="114">
                  <c:v>41932</c:v>
                </c:pt>
                <c:pt idx="115">
                  <c:v>41933</c:v>
                </c:pt>
                <c:pt idx="116">
                  <c:v>41934</c:v>
                </c:pt>
                <c:pt idx="117">
                  <c:v>41935</c:v>
                </c:pt>
                <c:pt idx="118">
                  <c:v>41939</c:v>
                </c:pt>
                <c:pt idx="119">
                  <c:v>41940</c:v>
                </c:pt>
                <c:pt idx="120">
                  <c:v>41941</c:v>
                </c:pt>
                <c:pt idx="121">
                  <c:v>41942</c:v>
                </c:pt>
                <c:pt idx="122">
                  <c:v>41943</c:v>
                </c:pt>
                <c:pt idx="123">
                  <c:v>41946</c:v>
                </c:pt>
                <c:pt idx="124">
                  <c:v>41948</c:v>
                </c:pt>
                <c:pt idx="125">
                  <c:v>41950</c:v>
                </c:pt>
                <c:pt idx="126">
                  <c:v>41953</c:v>
                </c:pt>
                <c:pt idx="127">
                  <c:v>41954</c:v>
                </c:pt>
                <c:pt idx="128">
                  <c:v>41955</c:v>
                </c:pt>
                <c:pt idx="129">
                  <c:v>41956</c:v>
                </c:pt>
                <c:pt idx="130">
                  <c:v>41957</c:v>
                </c:pt>
                <c:pt idx="131">
                  <c:v>41960</c:v>
                </c:pt>
                <c:pt idx="132">
                  <c:v>41961</c:v>
                </c:pt>
                <c:pt idx="133">
                  <c:v>41962</c:v>
                </c:pt>
                <c:pt idx="134">
                  <c:v>41963</c:v>
                </c:pt>
                <c:pt idx="135">
                  <c:v>41964</c:v>
                </c:pt>
                <c:pt idx="136">
                  <c:v>41967</c:v>
                </c:pt>
                <c:pt idx="137">
                  <c:v>41968</c:v>
                </c:pt>
                <c:pt idx="138">
                  <c:v>41969</c:v>
                </c:pt>
                <c:pt idx="139">
                  <c:v>41970</c:v>
                </c:pt>
                <c:pt idx="140">
                  <c:v>41971</c:v>
                </c:pt>
                <c:pt idx="141">
                  <c:v>41974</c:v>
                </c:pt>
                <c:pt idx="142">
                  <c:v>41975</c:v>
                </c:pt>
                <c:pt idx="143">
                  <c:v>41976</c:v>
                </c:pt>
                <c:pt idx="144">
                  <c:v>41977</c:v>
                </c:pt>
                <c:pt idx="145">
                  <c:v>41978</c:v>
                </c:pt>
                <c:pt idx="146">
                  <c:v>41981</c:v>
                </c:pt>
                <c:pt idx="147">
                  <c:v>41982</c:v>
                </c:pt>
                <c:pt idx="148">
                  <c:v>41983</c:v>
                </c:pt>
                <c:pt idx="149">
                  <c:v>41984</c:v>
                </c:pt>
                <c:pt idx="150">
                  <c:v>41985</c:v>
                </c:pt>
                <c:pt idx="151">
                  <c:v>41988</c:v>
                </c:pt>
                <c:pt idx="152">
                  <c:v>41989</c:v>
                </c:pt>
                <c:pt idx="153">
                  <c:v>41990</c:v>
                </c:pt>
                <c:pt idx="154">
                  <c:v>41991</c:v>
                </c:pt>
                <c:pt idx="155">
                  <c:v>41992</c:v>
                </c:pt>
                <c:pt idx="156">
                  <c:v>41995</c:v>
                </c:pt>
                <c:pt idx="157">
                  <c:v>41996</c:v>
                </c:pt>
                <c:pt idx="158">
                  <c:v>41997</c:v>
                </c:pt>
                <c:pt idx="159">
                  <c:v>41999</c:v>
                </c:pt>
                <c:pt idx="160">
                  <c:v>42002</c:v>
                </c:pt>
                <c:pt idx="161">
                  <c:v>42003</c:v>
                </c:pt>
                <c:pt idx="162">
                  <c:v>42004</c:v>
                </c:pt>
                <c:pt idx="163">
                  <c:v>42005</c:v>
                </c:pt>
                <c:pt idx="164">
                  <c:v>42006</c:v>
                </c:pt>
                <c:pt idx="165">
                  <c:v>42009</c:v>
                </c:pt>
                <c:pt idx="166">
                  <c:v>42010</c:v>
                </c:pt>
                <c:pt idx="167">
                  <c:v>42011</c:v>
                </c:pt>
                <c:pt idx="168">
                  <c:v>42012</c:v>
                </c:pt>
                <c:pt idx="169">
                  <c:v>42013</c:v>
                </c:pt>
                <c:pt idx="170">
                  <c:v>42016</c:v>
                </c:pt>
                <c:pt idx="171">
                  <c:v>42017</c:v>
                </c:pt>
                <c:pt idx="172">
                  <c:v>42018</c:v>
                </c:pt>
                <c:pt idx="173">
                  <c:v>42019</c:v>
                </c:pt>
                <c:pt idx="174">
                  <c:v>42020</c:v>
                </c:pt>
                <c:pt idx="175">
                  <c:v>42023</c:v>
                </c:pt>
                <c:pt idx="176">
                  <c:v>42024</c:v>
                </c:pt>
                <c:pt idx="177">
                  <c:v>42025</c:v>
                </c:pt>
                <c:pt idx="178">
                  <c:v>42026</c:v>
                </c:pt>
                <c:pt idx="179">
                  <c:v>42027</c:v>
                </c:pt>
                <c:pt idx="180">
                  <c:v>42031</c:v>
                </c:pt>
                <c:pt idx="181">
                  <c:v>42032</c:v>
                </c:pt>
                <c:pt idx="182">
                  <c:v>42033</c:v>
                </c:pt>
                <c:pt idx="183">
                  <c:v>42034</c:v>
                </c:pt>
                <c:pt idx="184">
                  <c:v>42037</c:v>
                </c:pt>
                <c:pt idx="185">
                  <c:v>42038</c:v>
                </c:pt>
                <c:pt idx="186">
                  <c:v>42039</c:v>
                </c:pt>
                <c:pt idx="187">
                  <c:v>42040</c:v>
                </c:pt>
                <c:pt idx="188">
                  <c:v>42041</c:v>
                </c:pt>
                <c:pt idx="189">
                  <c:v>42044</c:v>
                </c:pt>
                <c:pt idx="190">
                  <c:v>42045</c:v>
                </c:pt>
                <c:pt idx="191">
                  <c:v>42046</c:v>
                </c:pt>
                <c:pt idx="192">
                  <c:v>42047</c:v>
                </c:pt>
                <c:pt idx="193">
                  <c:v>42048</c:v>
                </c:pt>
                <c:pt idx="194">
                  <c:v>42051</c:v>
                </c:pt>
                <c:pt idx="195">
                  <c:v>42053</c:v>
                </c:pt>
                <c:pt idx="196">
                  <c:v>42054</c:v>
                </c:pt>
                <c:pt idx="197">
                  <c:v>42055</c:v>
                </c:pt>
                <c:pt idx="198">
                  <c:v>42058</c:v>
                </c:pt>
                <c:pt idx="199">
                  <c:v>42059</c:v>
                </c:pt>
                <c:pt idx="200">
                  <c:v>42060</c:v>
                </c:pt>
                <c:pt idx="201">
                  <c:v>42061</c:v>
                </c:pt>
                <c:pt idx="202">
                  <c:v>42062</c:v>
                </c:pt>
                <c:pt idx="203">
                  <c:v>42063</c:v>
                </c:pt>
                <c:pt idx="204">
                  <c:v>42065</c:v>
                </c:pt>
                <c:pt idx="205">
                  <c:v>42066</c:v>
                </c:pt>
                <c:pt idx="206">
                  <c:v>42067</c:v>
                </c:pt>
                <c:pt idx="207">
                  <c:v>42068</c:v>
                </c:pt>
                <c:pt idx="208">
                  <c:v>42072</c:v>
                </c:pt>
                <c:pt idx="209">
                  <c:v>42073</c:v>
                </c:pt>
                <c:pt idx="210">
                  <c:v>42074</c:v>
                </c:pt>
                <c:pt idx="211">
                  <c:v>42075</c:v>
                </c:pt>
                <c:pt idx="212">
                  <c:v>42076</c:v>
                </c:pt>
                <c:pt idx="213">
                  <c:v>42079</c:v>
                </c:pt>
                <c:pt idx="214">
                  <c:v>42080</c:v>
                </c:pt>
                <c:pt idx="215">
                  <c:v>42081</c:v>
                </c:pt>
                <c:pt idx="216">
                  <c:v>42082</c:v>
                </c:pt>
                <c:pt idx="217">
                  <c:v>42083</c:v>
                </c:pt>
                <c:pt idx="218">
                  <c:v>42086</c:v>
                </c:pt>
                <c:pt idx="219">
                  <c:v>42087</c:v>
                </c:pt>
                <c:pt idx="220">
                  <c:v>42088</c:v>
                </c:pt>
                <c:pt idx="221">
                  <c:v>42089</c:v>
                </c:pt>
                <c:pt idx="222">
                  <c:v>42090</c:v>
                </c:pt>
                <c:pt idx="223">
                  <c:v>42093</c:v>
                </c:pt>
                <c:pt idx="224">
                  <c:v>42094</c:v>
                </c:pt>
                <c:pt idx="225">
                  <c:v>42095</c:v>
                </c:pt>
                <c:pt idx="226">
                  <c:v>42100</c:v>
                </c:pt>
                <c:pt idx="227">
                  <c:v>42101</c:v>
                </c:pt>
                <c:pt idx="228">
                  <c:v>42102</c:v>
                </c:pt>
                <c:pt idx="229">
                  <c:v>42103</c:v>
                </c:pt>
                <c:pt idx="230">
                  <c:v>42104</c:v>
                </c:pt>
                <c:pt idx="231">
                  <c:v>42107</c:v>
                </c:pt>
                <c:pt idx="232">
                  <c:v>42109</c:v>
                </c:pt>
                <c:pt idx="233">
                  <c:v>42110</c:v>
                </c:pt>
                <c:pt idx="234">
                  <c:v>42111</c:v>
                </c:pt>
                <c:pt idx="235">
                  <c:v>42114</c:v>
                </c:pt>
                <c:pt idx="236">
                  <c:v>42115</c:v>
                </c:pt>
                <c:pt idx="237">
                  <c:v>42116</c:v>
                </c:pt>
                <c:pt idx="238">
                  <c:v>42117</c:v>
                </c:pt>
                <c:pt idx="239">
                  <c:v>42118</c:v>
                </c:pt>
                <c:pt idx="240">
                  <c:v>42121</c:v>
                </c:pt>
                <c:pt idx="241">
                  <c:v>42122</c:v>
                </c:pt>
                <c:pt idx="242">
                  <c:v>42123</c:v>
                </c:pt>
                <c:pt idx="243">
                  <c:v>42124</c:v>
                </c:pt>
                <c:pt idx="244">
                  <c:v>42128</c:v>
                </c:pt>
                <c:pt idx="245">
                  <c:v>42129</c:v>
                </c:pt>
                <c:pt idx="246">
                  <c:v>42130</c:v>
                </c:pt>
                <c:pt idx="247">
                  <c:v>42131</c:v>
                </c:pt>
                <c:pt idx="248">
                  <c:v>42132</c:v>
                </c:pt>
                <c:pt idx="249">
                  <c:v>42135</c:v>
                </c:pt>
                <c:pt idx="250">
                  <c:v>42136</c:v>
                </c:pt>
                <c:pt idx="251">
                  <c:v>42137</c:v>
                </c:pt>
                <c:pt idx="252">
                  <c:v>42138</c:v>
                </c:pt>
                <c:pt idx="253">
                  <c:v>42139</c:v>
                </c:pt>
                <c:pt idx="254">
                  <c:v>42142</c:v>
                </c:pt>
                <c:pt idx="255">
                  <c:v>42143</c:v>
                </c:pt>
                <c:pt idx="256">
                  <c:v>42144</c:v>
                </c:pt>
                <c:pt idx="257">
                  <c:v>42145</c:v>
                </c:pt>
                <c:pt idx="258">
                  <c:v>42146</c:v>
                </c:pt>
                <c:pt idx="259">
                  <c:v>42149</c:v>
                </c:pt>
                <c:pt idx="260">
                  <c:v>42150</c:v>
                </c:pt>
                <c:pt idx="261">
                  <c:v>42151</c:v>
                </c:pt>
                <c:pt idx="262">
                  <c:v>42152</c:v>
                </c:pt>
                <c:pt idx="263">
                  <c:v>42153</c:v>
                </c:pt>
                <c:pt idx="264">
                  <c:v>42156</c:v>
                </c:pt>
                <c:pt idx="265">
                  <c:v>42157</c:v>
                </c:pt>
                <c:pt idx="266">
                  <c:v>42158</c:v>
                </c:pt>
                <c:pt idx="267">
                  <c:v>42159</c:v>
                </c:pt>
                <c:pt idx="268">
                  <c:v>42160</c:v>
                </c:pt>
                <c:pt idx="269">
                  <c:v>42163</c:v>
                </c:pt>
                <c:pt idx="270">
                  <c:v>42164</c:v>
                </c:pt>
                <c:pt idx="271">
                  <c:v>42165</c:v>
                </c:pt>
                <c:pt idx="272">
                  <c:v>42166</c:v>
                </c:pt>
                <c:pt idx="273">
                  <c:v>42167</c:v>
                </c:pt>
                <c:pt idx="274">
                  <c:v>42170</c:v>
                </c:pt>
                <c:pt idx="275">
                  <c:v>42171</c:v>
                </c:pt>
                <c:pt idx="276">
                  <c:v>42172</c:v>
                </c:pt>
                <c:pt idx="277">
                  <c:v>42173</c:v>
                </c:pt>
                <c:pt idx="278">
                  <c:v>42174</c:v>
                </c:pt>
                <c:pt idx="279">
                  <c:v>42177</c:v>
                </c:pt>
                <c:pt idx="280">
                  <c:v>42178</c:v>
                </c:pt>
                <c:pt idx="281">
                  <c:v>42179</c:v>
                </c:pt>
                <c:pt idx="282">
                  <c:v>42180</c:v>
                </c:pt>
                <c:pt idx="283">
                  <c:v>42181</c:v>
                </c:pt>
                <c:pt idx="284">
                  <c:v>42184</c:v>
                </c:pt>
                <c:pt idx="285">
                  <c:v>42185</c:v>
                </c:pt>
                <c:pt idx="286">
                  <c:v>42186</c:v>
                </c:pt>
                <c:pt idx="287">
                  <c:v>42187</c:v>
                </c:pt>
                <c:pt idx="288">
                  <c:v>42188</c:v>
                </c:pt>
                <c:pt idx="289">
                  <c:v>42191</c:v>
                </c:pt>
                <c:pt idx="290">
                  <c:v>42192</c:v>
                </c:pt>
                <c:pt idx="291">
                  <c:v>42193</c:v>
                </c:pt>
                <c:pt idx="292">
                  <c:v>42194</c:v>
                </c:pt>
                <c:pt idx="293">
                  <c:v>42195</c:v>
                </c:pt>
                <c:pt idx="294">
                  <c:v>42198</c:v>
                </c:pt>
                <c:pt idx="295">
                  <c:v>42199</c:v>
                </c:pt>
                <c:pt idx="296">
                  <c:v>42200</c:v>
                </c:pt>
                <c:pt idx="297">
                  <c:v>42201</c:v>
                </c:pt>
                <c:pt idx="298">
                  <c:v>42202</c:v>
                </c:pt>
                <c:pt idx="299">
                  <c:v>42205</c:v>
                </c:pt>
                <c:pt idx="300">
                  <c:v>42206</c:v>
                </c:pt>
                <c:pt idx="301">
                  <c:v>42207</c:v>
                </c:pt>
                <c:pt idx="302">
                  <c:v>42208</c:v>
                </c:pt>
                <c:pt idx="303">
                  <c:v>42209</c:v>
                </c:pt>
                <c:pt idx="304">
                  <c:v>42212</c:v>
                </c:pt>
                <c:pt idx="305">
                  <c:v>42213</c:v>
                </c:pt>
                <c:pt idx="306">
                  <c:v>42214</c:v>
                </c:pt>
                <c:pt idx="307">
                  <c:v>42215</c:v>
                </c:pt>
                <c:pt idx="308">
                  <c:v>42216</c:v>
                </c:pt>
                <c:pt idx="309">
                  <c:v>42219</c:v>
                </c:pt>
                <c:pt idx="310">
                  <c:v>42220</c:v>
                </c:pt>
                <c:pt idx="311">
                  <c:v>42221</c:v>
                </c:pt>
                <c:pt idx="312">
                  <c:v>42222</c:v>
                </c:pt>
                <c:pt idx="313">
                  <c:v>42223</c:v>
                </c:pt>
                <c:pt idx="314">
                  <c:v>42226</c:v>
                </c:pt>
                <c:pt idx="315">
                  <c:v>42227</c:v>
                </c:pt>
                <c:pt idx="316">
                  <c:v>42228</c:v>
                </c:pt>
                <c:pt idx="317">
                  <c:v>42229</c:v>
                </c:pt>
                <c:pt idx="318">
                  <c:v>42230</c:v>
                </c:pt>
                <c:pt idx="319">
                  <c:v>42233</c:v>
                </c:pt>
                <c:pt idx="320">
                  <c:v>42234</c:v>
                </c:pt>
                <c:pt idx="321">
                  <c:v>42235</c:v>
                </c:pt>
                <c:pt idx="322">
                  <c:v>42236</c:v>
                </c:pt>
                <c:pt idx="323">
                  <c:v>42237</c:v>
                </c:pt>
                <c:pt idx="324">
                  <c:v>42240</c:v>
                </c:pt>
                <c:pt idx="325">
                  <c:v>42241</c:v>
                </c:pt>
                <c:pt idx="326">
                  <c:v>42242</c:v>
                </c:pt>
                <c:pt idx="327">
                  <c:v>42243</c:v>
                </c:pt>
                <c:pt idx="328">
                  <c:v>42244</c:v>
                </c:pt>
                <c:pt idx="329">
                  <c:v>42247</c:v>
                </c:pt>
                <c:pt idx="330">
                  <c:v>42248</c:v>
                </c:pt>
                <c:pt idx="331">
                  <c:v>42249</c:v>
                </c:pt>
                <c:pt idx="332">
                  <c:v>42250</c:v>
                </c:pt>
                <c:pt idx="333">
                  <c:v>42251</c:v>
                </c:pt>
                <c:pt idx="334">
                  <c:v>42254</c:v>
                </c:pt>
                <c:pt idx="335">
                  <c:v>42255</c:v>
                </c:pt>
                <c:pt idx="336">
                  <c:v>42256</c:v>
                </c:pt>
                <c:pt idx="337">
                  <c:v>42257</c:v>
                </c:pt>
                <c:pt idx="338">
                  <c:v>42258</c:v>
                </c:pt>
                <c:pt idx="339">
                  <c:v>42261</c:v>
                </c:pt>
                <c:pt idx="340">
                  <c:v>42262</c:v>
                </c:pt>
                <c:pt idx="341">
                  <c:v>42263</c:v>
                </c:pt>
                <c:pt idx="342">
                  <c:v>42265</c:v>
                </c:pt>
                <c:pt idx="343">
                  <c:v>42268</c:v>
                </c:pt>
                <c:pt idx="344">
                  <c:v>42269</c:v>
                </c:pt>
                <c:pt idx="345">
                  <c:v>42270</c:v>
                </c:pt>
                <c:pt idx="346">
                  <c:v>42271</c:v>
                </c:pt>
                <c:pt idx="347">
                  <c:v>42275</c:v>
                </c:pt>
                <c:pt idx="348">
                  <c:v>42276</c:v>
                </c:pt>
                <c:pt idx="349">
                  <c:v>42277</c:v>
                </c:pt>
                <c:pt idx="350">
                  <c:v>42278</c:v>
                </c:pt>
                <c:pt idx="351">
                  <c:v>42282</c:v>
                </c:pt>
                <c:pt idx="352">
                  <c:v>42283</c:v>
                </c:pt>
                <c:pt idx="353">
                  <c:v>42284</c:v>
                </c:pt>
                <c:pt idx="354">
                  <c:v>42285</c:v>
                </c:pt>
                <c:pt idx="355">
                  <c:v>42286</c:v>
                </c:pt>
                <c:pt idx="356">
                  <c:v>42289</c:v>
                </c:pt>
                <c:pt idx="357">
                  <c:v>42290</c:v>
                </c:pt>
                <c:pt idx="358">
                  <c:v>42291</c:v>
                </c:pt>
                <c:pt idx="359">
                  <c:v>42292</c:v>
                </c:pt>
                <c:pt idx="360">
                  <c:v>42293</c:v>
                </c:pt>
                <c:pt idx="361">
                  <c:v>42296</c:v>
                </c:pt>
                <c:pt idx="362">
                  <c:v>42297</c:v>
                </c:pt>
                <c:pt idx="363">
                  <c:v>42298</c:v>
                </c:pt>
                <c:pt idx="364">
                  <c:v>42300</c:v>
                </c:pt>
                <c:pt idx="365">
                  <c:v>42303</c:v>
                </c:pt>
                <c:pt idx="366">
                  <c:v>42304</c:v>
                </c:pt>
                <c:pt idx="367">
                  <c:v>42305</c:v>
                </c:pt>
                <c:pt idx="368">
                  <c:v>42306</c:v>
                </c:pt>
                <c:pt idx="369">
                  <c:v>42307</c:v>
                </c:pt>
                <c:pt idx="370">
                  <c:v>42310</c:v>
                </c:pt>
                <c:pt idx="371">
                  <c:v>42311</c:v>
                </c:pt>
                <c:pt idx="372">
                  <c:v>42312</c:v>
                </c:pt>
                <c:pt idx="373">
                  <c:v>42313</c:v>
                </c:pt>
                <c:pt idx="374">
                  <c:v>42314</c:v>
                </c:pt>
                <c:pt idx="375">
                  <c:v>42317</c:v>
                </c:pt>
                <c:pt idx="376">
                  <c:v>42318</c:v>
                </c:pt>
                <c:pt idx="377">
                  <c:v>42319</c:v>
                </c:pt>
                <c:pt idx="378">
                  <c:v>42321</c:v>
                </c:pt>
                <c:pt idx="379">
                  <c:v>42324</c:v>
                </c:pt>
                <c:pt idx="380">
                  <c:v>42325</c:v>
                </c:pt>
                <c:pt idx="381">
                  <c:v>42326</c:v>
                </c:pt>
                <c:pt idx="382">
                  <c:v>42327</c:v>
                </c:pt>
                <c:pt idx="383">
                  <c:v>42328</c:v>
                </c:pt>
                <c:pt idx="384">
                  <c:v>42331</c:v>
                </c:pt>
                <c:pt idx="385">
                  <c:v>42332</c:v>
                </c:pt>
                <c:pt idx="386">
                  <c:v>42334</c:v>
                </c:pt>
                <c:pt idx="387">
                  <c:v>42335</c:v>
                </c:pt>
                <c:pt idx="388">
                  <c:v>42338</c:v>
                </c:pt>
                <c:pt idx="389">
                  <c:v>42339</c:v>
                </c:pt>
                <c:pt idx="390">
                  <c:v>42340</c:v>
                </c:pt>
                <c:pt idx="391">
                  <c:v>42341</c:v>
                </c:pt>
                <c:pt idx="392">
                  <c:v>42342</c:v>
                </c:pt>
                <c:pt idx="393">
                  <c:v>42345</c:v>
                </c:pt>
                <c:pt idx="394">
                  <c:v>42346</c:v>
                </c:pt>
                <c:pt idx="395">
                  <c:v>42347</c:v>
                </c:pt>
                <c:pt idx="396">
                  <c:v>42348</c:v>
                </c:pt>
                <c:pt idx="397">
                  <c:v>42349</c:v>
                </c:pt>
                <c:pt idx="398">
                  <c:v>42352</c:v>
                </c:pt>
                <c:pt idx="399">
                  <c:v>42353</c:v>
                </c:pt>
                <c:pt idx="400">
                  <c:v>42354</c:v>
                </c:pt>
                <c:pt idx="401">
                  <c:v>42355</c:v>
                </c:pt>
                <c:pt idx="402">
                  <c:v>42356</c:v>
                </c:pt>
                <c:pt idx="403">
                  <c:v>42359</c:v>
                </c:pt>
                <c:pt idx="404">
                  <c:v>42360</c:v>
                </c:pt>
                <c:pt idx="405">
                  <c:v>42361</c:v>
                </c:pt>
                <c:pt idx="406">
                  <c:v>42362</c:v>
                </c:pt>
                <c:pt idx="407">
                  <c:v>42366</c:v>
                </c:pt>
                <c:pt idx="408">
                  <c:v>42367</c:v>
                </c:pt>
                <c:pt idx="409">
                  <c:v>42368</c:v>
                </c:pt>
                <c:pt idx="410">
                  <c:v>42369</c:v>
                </c:pt>
                <c:pt idx="411">
                  <c:v>42370</c:v>
                </c:pt>
                <c:pt idx="412">
                  <c:v>42373</c:v>
                </c:pt>
                <c:pt idx="413">
                  <c:v>42374</c:v>
                </c:pt>
                <c:pt idx="414">
                  <c:v>42375</c:v>
                </c:pt>
                <c:pt idx="415">
                  <c:v>42376</c:v>
                </c:pt>
                <c:pt idx="416">
                  <c:v>42377</c:v>
                </c:pt>
                <c:pt idx="417">
                  <c:v>42380</c:v>
                </c:pt>
                <c:pt idx="418">
                  <c:v>42381</c:v>
                </c:pt>
                <c:pt idx="419">
                  <c:v>42382</c:v>
                </c:pt>
                <c:pt idx="420">
                  <c:v>42383</c:v>
                </c:pt>
                <c:pt idx="421">
                  <c:v>42384</c:v>
                </c:pt>
                <c:pt idx="422">
                  <c:v>42387</c:v>
                </c:pt>
                <c:pt idx="423">
                  <c:v>42388</c:v>
                </c:pt>
                <c:pt idx="424">
                  <c:v>42389</c:v>
                </c:pt>
                <c:pt idx="425">
                  <c:v>42390</c:v>
                </c:pt>
                <c:pt idx="426">
                  <c:v>42391</c:v>
                </c:pt>
                <c:pt idx="427">
                  <c:v>42394</c:v>
                </c:pt>
                <c:pt idx="428">
                  <c:v>42396</c:v>
                </c:pt>
                <c:pt idx="429">
                  <c:v>42397</c:v>
                </c:pt>
                <c:pt idx="430">
                  <c:v>42398</c:v>
                </c:pt>
                <c:pt idx="431">
                  <c:v>42401</c:v>
                </c:pt>
                <c:pt idx="432">
                  <c:v>42402</c:v>
                </c:pt>
                <c:pt idx="433">
                  <c:v>42403</c:v>
                </c:pt>
                <c:pt idx="434">
                  <c:v>42404</c:v>
                </c:pt>
                <c:pt idx="435">
                  <c:v>42405</c:v>
                </c:pt>
                <c:pt idx="436">
                  <c:v>42408</c:v>
                </c:pt>
                <c:pt idx="437">
                  <c:v>42409</c:v>
                </c:pt>
                <c:pt idx="438">
                  <c:v>42410</c:v>
                </c:pt>
                <c:pt idx="439">
                  <c:v>42411</c:v>
                </c:pt>
                <c:pt idx="440">
                  <c:v>42412</c:v>
                </c:pt>
                <c:pt idx="441">
                  <c:v>42415</c:v>
                </c:pt>
                <c:pt idx="442">
                  <c:v>42416</c:v>
                </c:pt>
                <c:pt idx="443">
                  <c:v>42417</c:v>
                </c:pt>
                <c:pt idx="444">
                  <c:v>42418</c:v>
                </c:pt>
                <c:pt idx="445">
                  <c:v>42419</c:v>
                </c:pt>
                <c:pt idx="446">
                  <c:v>42422</c:v>
                </c:pt>
                <c:pt idx="447">
                  <c:v>42423</c:v>
                </c:pt>
                <c:pt idx="448">
                  <c:v>42424</c:v>
                </c:pt>
                <c:pt idx="449">
                  <c:v>42425</c:v>
                </c:pt>
                <c:pt idx="450">
                  <c:v>42426</c:v>
                </c:pt>
                <c:pt idx="451">
                  <c:v>42429</c:v>
                </c:pt>
                <c:pt idx="452">
                  <c:v>42430</c:v>
                </c:pt>
                <c:pt idx="453">
                  <c:v>42431</c:v>
                </c:pt>
                <c:pt idx="454">
                  <c:v>42432</c:v>
                </c:pt>
                <c:pt idx="455">
                  <c:v>42433</c:v>
                </c:pt>
                <c:pt idx="456">
                  <c:v>42437</c:v>
                </c:pt>
                <c:pt idx="457">
                  <c:v>42438</c:v>
                </c:pt>
                <c:pt idx="458">
                  <c:v>42439</c:v>
                </c:pt>
                <c:pt idx="459">
                  <c:v>42440</c:v>
                </c:pt>
                <c:pt idx="460">
                  <c:v>42443</c:v>
                </c:pt>
                <c:pt idx="461">
                  <c:v>42444</c:v>
                </c:pt>
                <c:pt idx="462">
                  <c:v>42445</c:v>
                </c:pt>
                <c:pt idx="463">
                  <c:v>42446</c:v>
                </c:pt>
                <c:pt idx="464">
                  <c:v>42447</c:v>
                </c:pt>
                <c:pt idx="465">
                  <c:v>42450</c:v>
                </c:pt>
                <c:pt idx="466">
                  <c:v>42451</c:v>
                </c:pt>
                <c:pt idx="467">
                  <c:v>42452</c:v>
                </c:pt>
                <c:pt idx="468">
                  <c:v>42457</c:v>
                </c:pt>
                <c:pt idx="469">
                  <c:v>42458</c:v>
                </c:pt>
                <c:pt idx="470">
                  <c:v>42459</c:v>
                </c:pt>
                <c:pt idx="471">
                  <c:v>42460</c:v>
                </c:pt>
                <c:pt idx="472">
                  <c:v>42461</c:v>
                </c:pt>
                <c:pt idx="473">
                  <c:v>42464</c:v>
                </c:pt>
                <c:pt idx="474">
                  <c:v>42465</c:v>
                </c:pt>
                <c:pt idx="475">
                  <c:v>42466</c:v>
                </c:pt>
                <c:pt idx="476">
                  <c:v>42467</c:v>
                </c:pt>
                <c:pt idx="477">
                  <c:v>42468</c:v>
                </c:pt>
                <c:pt idx="478">
                  <c:v>42471</c:v>
                </c:pt>
                <c:pt idx="479">
                  <c:v>42472</c:v>
                </c:pt>
                <c:pt idx="480">
                  <c:v>42473</c:v>
                </c:pt>
                <c:pt idx="481">
                  <c:v>42478</c:v>
                </c:pt>
                <c:pt idx="482">
                  <c:v>42480</c:v>
                </c:pt>
                <c:pt idx="483">
                  <c:v>42481</c:v>
                </c:pt>
                <c:pt idx="484">
                  <c:v>42482</c:v>
                </c:pt>
                <c:pt idx="485">
                  <c:v>42485</c:v>
                </c:pt>
                <c:pt idx="486">
                  <c:v>42486</c:v>
                </c:pt>
                <c:pt idx="487">
                  <c:v>42487</c:v>
                </c:pt>
                <c:pt idx="488">
                  <c:v>42488</c:v>
                </c:pt>
                <c:pt idx="489">
                  <c:v>42489</c:v>
                </c:pt>
                <c:pt idx="490">
                  <c:v>42492</c:v>
                </c:pt>
                <c:pt idx="491">
                  <c:v>42493</c:v>
                </c:pt>
                <c:pt idx="492">
                  <c:v>42494</c:v>
                </c:pt>
                <c:pt idx="493">
                  <c:v>42495</c:v>
                </c:pt>
                <c:pt idx="494">
                  <c:v>42496</c:v>
                </c:pt>
                <c:pt idx="495">
                  <c:v>42499</c:v>
                </c:pt>
                <c:pt idx="496">
                  <c:v>42500</c:v>
                </c:pt>
                <c:pt idx="497">
                  <c:v>42501</c:v>
                </c:pt>
                <c:pt idx="498">
                  <c:v>42502</c:v>
                </c:pt>
                <c:pt idx="499">
                  <c:v>42503</c:v>
                </c:pt>
                <c:pt idx="500">
                  <c:v>42506</c:v>
                </c:pt>
                <c:pt idx="501">
                  <c:v>42507</c:v>
                </c:pt>
                <c:pt idx="502">
                  <c:v>42508</c:v>
                </c:pt>
                <c:pt idx="503">
                  <c:v>42509</c:v>
                </c:pt>
                <c:pt idx="504">
                  <c:v>42510</c:v>
                </c:pt>
                <c:pt idx="505">
                  <c:v>42513</c:v>
                </c:pt>
                <c:pt idx="506">
                  <c:v>42514</c:v>
                </c:pt>
                <c:pt idx="507">
                  <c:v>42515</c:v>
                </c:pt>
                <c:pt idx="508">
                  <c:v>42516</c:v>
                </c:pt>
                <c:pt idx="509">
                  <c:v>42517</c:v>
                </c:pt>
                <c:pt idx="510">
                  <c:v>42520</c:v>
                </c:pt>
                <c:pt idx="511">
                  <c:v>42521</c:v>
                </c:pt>
                <c:pt idx="512">
                  <c:v>42522</c:v>
                </c:pt>
                <c:pt idx="513">
                  <c:v>42523</c:v>
                </c:pt>
                <c:pt idx="514">
                  <c:v>42524</c:v>
                </c:pt>
                <c:pt idx="515">
                  <c:v>42527</c:v>
                </c:pt>
                <c:pt idx="516">
                  <c:v>42528</c:v>
                </c:pt>
                <c:pt idx="517">
                  <c:v>42529</c:v>
                </c:pt>
                <c:pt idx="518">
                  <c:v>42530</c:v>
                </c:pt>
                <c:pt idx="519">
                  <c:v>42531</c:v>
                </c:pt>
                <c:pt idx="520">
                  <c:v>42534</c:v>
                </c:pt>
                <c:pt idx="521">
                  <c:v>42535</c:v>
                </c:pt>
                <c:pt idx="522">
                  <c:v>42536</c:v>
                </c:pt>
                <c:pt idx="523">
                  <c:v>42537</c:v>
                </c:pt>
                <c:pt idx="524">
                  <c:v>42538</c:v>
                </c:pt>
                <c:pt idx="525">
                  <c:v>42541</c:v>
                </c:pt>
                <c:pt idx="526">
                  <c:v>42542</c:v>
                </c:pt>
                <c:pt idx="527">
                  <c:v>42543</c:v>
                </c:pt>
                <c:pt idx="528">
                  <c:v>42544</c:v>
                </c:pt>
                <c:pt idx="529">
                  <c:v>42545</c:v>
                </c:pt>
                <c:pt idx="530">
                  <c:v>42548</c:v>
                </c:pt>
                <c:pt idx="531">
                  <c:v>42549</c:v>
                </c:pt>
                <c:pt idx="532">
                  <c:v>42550</c:v>
                </c:pt>
                <c:pt idx="533">
                  <c:v>42551</c:v>
                </c:pt>
                <c:pt idx="534">
                  <c:v>42552</c:v>
                </c:pt>
                <c:pt idx="535">
                  <c:v>42555</c:v>
                </c:pt>
                <c:pt idx="536">
                  <c:v>42556</c:v>
                </c:pt>
                <c:pt idx="537">
                  <c:v>42558</c:v>
                </c:pt>
                <c:pt idx="538">
                  <c:v>42559</c:v>
                </c:pt>
                <c:pt idx="539">
                  <c:v>42562</c:v>
                </c:pt>
                <c:pt idx="540">
                  <c:v>42563</c:v>
                </c:pt>
                <c:pt idx="541">
                  <c:v>42564</c:v>
                </c:pt>
                <c:pt idx="542">
                  <c:v>42565</c:v>
                </c:pt>
                <c:pt idx="543">
                  <c:v>42566</c:v>
                </c:pt>
                <c:pt idx="544">
                  <c:v>42569</c:v>
                </c:pt>
                <c:pt idx="545">
                  <c:v>42570</c:v>
                </c:pt>
                <c:pt idx="546">
                  <c:v>42571</c:v>
                </c:pt>
                <c:pt idx="547">
                  <c:v>42572</c:v>
                </c:pt>
                <c:pt idx="548">
                  <c:v>42573</c:v>
                </c:pt>
                <c:pt idx="549">
                  <c:v>42576</c:v>
                </c:pt>
                <c:pt idx="550">
                  <c:v>42577</c:v>
                </c:pt>
                <c:pt idx="551">
                  <c:v>42578</c:v>
                </c:pt>
                <c:pt idx="552">
                  <c:v>42579</c:v>
                </c:pt>
                <c:pt idx="553">
                  <c:v>42580</c:v>
                </c:pt>
                <c:pt idx="554">
                  <c:v>42583</c:v>
                </c:pt>
                <c:pt idx="555">
                  <c:v>42584</c:v>
                </c:pt>
                <c:pt idx="556">
                  <c:v>42585</c:v>
                </c:pt>
                <c:pt idx="557">
                  <c:v>42586</c:v>
                </c:pt>
                <c:pt idx="558">
                  <c:v>42587</c:v>
                </c:pt>
                <c:pt idx="559">
                  <c:v>42590</c:v>
                </c:pt>
                <c:pt idx="560">
                  <c:v>42591</c:v>
                </c:pt>
                <c:pt idx="561">
                  <c:v>42592</c:v>
                </c:pt>
                <c:pt idx="562">
                  <c:v>42593</c:v>
                </c:pt>
                <c:pt idx="563">
                  <c:v>42594</c:v>
                </c:pt>
                <c:pt idx="564">
                  <c:v>42598</c:v>
                </c:pt>
                <c:pt idx="565">
                  <c:v>42599</c:v>
                </c:pt>
                <c:pt idx="566">
                  <c:v>42600</c:v>
                </c:pt>
                <c:pt idx="567">
                  <c:v>42601</c:v>
                </c:pt>
                <c:pt idx="568">
                  <c:v>42604</c:v>
                </c:pt>
                <c:pt idx="569">
                  <c:v>42605</c:v>
                </c:pt>
                <c:pt idx="570">
                  <c:v>42606</c:v>
                </c:pt>
                <c:pt idx="571">
                  <c:v>42607</c:v>
                </c:pt>
                <c:pt idx="572">
                  <c:v>42608</c:v>
                </c:pt>
                <c:pt idx="573">
                  <c:v>42611</c:v>
                </c:pt>
                <c:pt idx="574">
                  <c:v>42612</c:v>
                </c:pt>
                <c:pt idx="575">
                  <c:v>42613</c:v>
                </c:pt>
                <c:pt idx="576">
                  <c:v>42614</c:v>
                </c:pt>
                <c:pt idx="577">
                  <c:v>42615</c:v>
                </c:pt>
                <c:pt idx="578">
                  <c:v>42619</c:v>
                </c:pt>
                <c:pt idx="579">
                  <c:v>42620</c:v>
                </c:pt>
                <c:pt idx="580">
                  <c:v>42621</c:v>
                </c:pt>
                <c:pt idx="581">
                  <c:v>42622</c:v>
                </c:pt>
                <c:pt idx="582">
                  <c:v>42625</c:v>
                </c:pt>
                <c:pt idx="583">
                  <c:v>42627</c:v>
                </c:pt>
                <c:pt idx="584">
                  <c:v>42628</c:v>
                </c:pt>
                <c:pt idx="585">
                  <c:v>42629</c:v>
                </c:pt>
                <c:pt idx="586">
                  <c:v>42632</c:v>
                </c:pt>
                <c:pt idx="587">
                  <c:v>42633</c:v>
                </c:pt>
                <c:pt idx="588">
                  <c:v>42634</c:v>
                </c:pt>
                <c:pt idx="589">
                  <c:v>42635</c:v>
                </c:pt>
                <c:pt idx="590">
                  <c:v>42636</c:v>
                </c:pt>
                <c:pt idx="591">
                  <c:v>42639</c:v>
                </c:pt>
                <c:pt idx="592">
                  <c:v>42640</c:v>
                </c:pt>
                <c:pt idx="593">
                  <c:v>42641</c:v>
                </c:pt>
                <c:pt idx="594">
                  <c:v>42642</c:v>
                </c:pt>
                <c:pt idx="595">
                  <c:v>42643</c:v>
                </c:pt>
                <c:pt idx="596">
                  <c:v>42646</c:v>
                </c:pt>
                <c:pt idx="597">
                  <c:v>42647</c:v>
                </c:pt>
                <c:pt idx="598">
                  <c:v>42648</c:v>
                </c:pt>
                <c:pt idx="599">
                  <c:v>42649</c:v>
                </c:pt>
                <c:pt idx="600">
                  <c:v>42650</c:v>
                </c:pt>
                <c:pt idx="601">
                  <c:v>42653</c:v>
                </c:pt>
                <c:pt idx="602">
                  <c:v>42656</c:v>
                </c:pt>
                <c:pt idx="603">
                  <c:v>42657</c:v>
                </c:pt>
                <c:pt idx="604">
                  <c:v>42660</c:v>
                </c:pt>
                <c:pt idx="605">
                  <c:v>42661</c:v>
                </c:pt>
                <c:pt idx="606">
                  <c:v>42662</c:v>
                </c:pt>
                <c:pt idx="607">
                  <c:v>42663</c:v>
                </c:pt>
                <c:pt idx="608">
                  <c:v>42664</c:v>
                </c:pt>
                <c:pt idx="609">
                  <c:v>42667</c:v>
                </c:pt>
                <c:pt idx="610">
                  <c:v>42668</c:v>
                </c:pt>
                <c:pt idx="611">
                  <c:v>42669</c:v>
                </c:pt>
                <c:pt idx="612">
                  <c:v>42670</c:v>
                </c:pt>
                <c:pt idx="613">
                  <c:v>42671</c:v>
                </c:pt>
                <c:pt idx="614">
                  <c:v>42673</c:v>
                </c:pt>
                <c:pt idx="615">
                  <c:v>42675</c:v>
                </c:pt>
                <c:pt idx="616">
                  <c:v>42676</c:v>
                </c:pt>
                <c:pt idx="617">
                  <c:v>42677</c:v>
                </c:pt>
                <c:pt idx="618">
                  <c:v>42678</c:v>
                </c:pt>
                <c:pt idx="619">
                  <c:v>42681</c:v>
                </c:pt>
                <c:pt idx="620">
                  <c:v>42682</c:v>
                </c:pt>
                <c:pt idx="621">
                  <c:v>42683</c:v>
                </c:pt>
                <c:pt idx="622">
                  <c:v>42684</c:v>
                </c:pt>
                <c:pt idx="623">
                  <c:v>42685</c:v>
                </c:pt>
                <c:pt idx="624">
                  <c:v>42689</c:v>
                </c:pt>
                <c:pt idx="625">
                  <c:v>42690</c:v>
                </c:pt>
                <c:pt idx="626">
                  <c:v>42691</c:v>
                </c:pt>
                <c:pt idx="627">
                  <c:v>42692</c:v>
                </c:pt>
                <c:pt idx="628">
                  <c:v>42695</c:v>
                </c:pt>
                <c:pt idx="629">
                  <c:v>42696</c:v>
                </c:pt>
                <c:pt idx="630">
                  <c:v>42697</c:v>
                </c:pt>
                <c:pt idx="631">
                  <c:v>42698</c:v>
                </c:pt>
                <c:pt idx="632">
                  <c:v>42699</c:v>
                </c:pt>
                <c:pt idx="633">
                  <c:v>42702</c:v>
                </c:pt>
                <c:pt idx="634">
                  <c:v>42703</c:v>
                </c:pt>
                <c:pt idx="635">
                  <c:v>42704</c:v>
                </c:pt>
                <c:pt idx="636">
                  <c:v>42705</c:v>
                </c:pt>
                <c:pt idx="637">
                  <c:v>42706</c:v>
                </c:pt>
                <c:pt idx="638">
                  <c:v>42709</c:v>
                </c:pt>
                <c:pt idx="639">
                  <c:v>42710</c:v>
                </c:pt>
                <c:pt idx="640">
                  <c:v>42711</c:v>
                </c:pt>
                <c:pt idx="641">
                  <c:v>42712</c:v>
                </c:pt>
                <c:pt idx="642">
                  <c:v>42713</c:v>
                </c:pt>
                <c:pt idx="643">
                  <c:v>42716</c:v>
                </c:pt>
                <c:pt idx="644">
                  <c:v>42717</c:v>
                </c:pt>
                <c:pt idx="645">
                  <c:v>42718</c:v>
                </c:pt>
                <c:pt idx="646">
                  <c:v>42719</c:v>
                </c:pt>
                <c:pt idx="647">
                  <c:v>42720</c:v>
                </c:pt>
                <c:pt idx="648">
                  <c:v>42723</c:v>
                </c:pt>
                <c:pt idx="649">
                  <c:v>42724</c:v>
                </c:pt>
                <c:pt idx="650">
                  <c:v>42725</c:v>
                </c:pt>
                <c:pt idx="651">
                  <c:v>42726</c:v>
                </c:pt>
                <c:pt idx="652">
                  <c:v>42727</c:v>
                </c:pt>
                <c:pt idx="653">
                  <c:v>42730</c:v>
                </c:pt>
                <c:pt idx="654">
                  <c:v>42731</c:v>
                </c:pt>
                <c:pt idx="655">
                  <c:v>42732</c:v>
                </c:pt>
                <c:pt idx="656">
                  <c:v>42733</c:v>
                </c:pt>
                <c:pt idx="657">
                  <c:v>42734</c:v>
                </c:pt>
                <c:pt idx="658">
                  <c:v>42737</c:v>
                </c:pt>
                <c:pt idx="659">
                  <c:v>42738</c:v>
                </c:pt>
                <c:pt idx="660">
                  <c:v>42739</c:v>
                </c:pt>
                <c:pt idx="661">
                  <c:v>42740</c:v>
                </c:pt>
                <c:pt idx="662">
                  <c:v>42741</c:v>
                </c:pt>
                <c:pt idx="663">
                  <c:v>42744</c:v>
                </c:pt>
                <c:pt idx="664">
                  <c:v>42745</c:v>
                </c:pt>
                <c:pt idx="665">
                  <c:v>42746</c:v>
                </c:pt>
                <c:pt idx="666">
                  <c:v>42747</c:v>
                </c:pt>
                <c:pt idx="667">
                  <c:v>42748</c:v>
                </c:pt>
                <c:pt idx="668">
                  <c:v>42751</c:v>
                </c:pt>
                <c:pt idx="669">
                  <c:v>42752</c:v>
                </c:pt>
                <c:pt idx="670">
                  <c:v>42753</c:v>
                </c:pt>
                <c:pt idx="671">
                  <c:v>42754</c:v>
                </c:pt>
                <c:pt idx="672">
                  <c:v>42755</c:v>
                </c:pt>
                <c:pt idx="673">
                  <c:v>42758</c:v>
                </c:pt>
                <c:pt idx="674">
                  <c:v>42759</c:v>
                </c:pt>
                <c:pt idx="675">
                  <c:v>42760</c:v>
                </c:pt>
                <c:pt idx="676">
                  <c:v>42762</c:v>
                </c:pt>
                <c:pt idx="677">
                  <c:v>42765</c:v>
                </c:pt>
                <c:pt idx="678">
                  <c:v>42766</c:v>
                </c:pt>
                <c:pt idx="679">
                  <c:v>42767</c:v>
                </c:pt>
                <c:pt idx="680">
                  <c:v>42768</c:v>
                </c:pt>
                <c:pt idx="681">
                  <c:v>42769</c:v>
                </c:pt>
                <c:pt idx="682">
                  <c:v>42772</c:v>
                </c:pt>
                <c:pt idx="683">
                  <c:v>42773</c:v>
                </c:pt>
                <c:pt idx="684">
                  <c:v>42774</c:v>
                </c:pt>
                <c:pt idx="685">
                  <c:v>42775</c:v>
                </c:pt>
                <c:pt idx="686">
                  <c:v>42776</c:v>
                </c:pt>
                <c:pt idx="687">
                  <c:v>42779</c:v>
                </c:pt>
                <c:pt idx="688">
                  <c:v>42780</c:v>
                </c:pt>
                <c:pt idx="689">
                  <c:v>42781</c:v>
                </c:pt>
                <c:pt idx="690">
                  <c:v>42782</c:v>
                </c:pt>
                <c:pt idx="691">
                  <c:v>42783</c:v>
                </c:pt>
                <c:pt idx="692">
                  <c:v>42786</c:v>
                </c:pt>
                <c:pt idx="693">
                  <c:v>42787</c:v>
                </c:pt>
                <c:pt idx="694">
                  <c:v>42788</c:v>
                </c:pt>
                <c:pt idx="695">
                  <c:v>42789</c:v>
                </c:pt>
                <c:pt idx="696">
                  <c:v>42793</c:v>
                </c:pt>
                <c:pt idx="697">
                  <c:v>42794</c:v>
                </c:pt>
                <c:pt idx="698">
                  <c:v>42795</c:v>
                </c:pt>
                <c:pt idx="699">
                  <c:v>42796</c:v>
                </c:pt>
                <c:pt idx="700">
                  <c:v>42797</c:v>
                </c:pt>
                <c:pt idx="701">
                  <c:v>42800</c:v>
                </c:pt>
                <c:pt idx="702">
                  <c:v>42801</c:v>
                </c:pt>
                <c:pt idx="703">
                  <c:v>42802</c:v>
                </c:pt>
                <c:pt idx="704">
                  <c:v>42803</c:v>
                </c:pt>
                <c:pt idx="705">
                  <c:v>42804</c:v>
                </c:pt>
                <c:pt idx="706">
                  <c:v>42808</c:v>
                </c:pt>
                <c:pt idx="707">
                  <c:v>42809</c:v>
                </c:pt>
                <c:pt idx="708">
                  <c:v>42810</c:v>
                </c:pt>
                <c:pt idx="709">
                  <c:v>42811</c:v>
                </c:pt>
                <c:pt idx="710">
                  <c:v>42814</c:v>
                </c:pt>
                <c:pt idx="711">
                  <c:v>42815</c:v>
                </c:pt>
                <c:pt idx="712">
                  <c:v>42816</c:v>
                </c:pt>
                <c:pt idx="713">
                  <c:v>42817</c:v>
                </c:pt>
                <c:pt idx="714">
                  <c:v>42818</c:v>
                </c:pt>
                <c:pt idx="715">
                  <c:v>42821</c:v>
                </c:pt>
                <c:pt idx="716">
                  <c:v>42822</c:v>
                </c:pt>
                <c:pt idx="717">
                  <c:v>42823</c:v>
                </c:pt>
                <c:pt idx="718">
                  <c:v>42824</c:v>
                </c:pt>
                <c:pt idx="719">
                  <c:v>42825</c:v>
                </c:pt>
                <c:pt idx="720">
                  <c:v>42828</c:v>
                </c:pt>
                <c:pt idx="721">
                  <c:v>42830</c:v>
                </c:pt>
                <c:pt idx="722">
                  <c:v>42831</c:v>
                </c:pt>
                <c:pt idx="723">
                  <c:v>42832</c:v>
                </c:pt>
                <c:pt idx="724">
                  <c:v>42835</c:v>
                </c:pt>
                <c:pt idx="725">
                  <c:v>42836</c:v>
                </c:pt>
                <c:pt idx="726">
                  <c:v>42837</c:v>
                </c:pt>
                <c:pt idx="727">
                  <c:v>42838</c:v>
                </c:pt>
                <c:pt idx="728">
                  <c:v>42842</c:v>
                </c:pt>
                <c:pt idx="729">
                  <c:v>42843</c:v>
                </c:pt>
                <c:pt idx="730">
                  <c:v>42844</c:v>
                </c:pt>
                <c:pt idx="731">
                  <c:v>42845</c:v>
                </c:pt>
                <c:pt idx="732">
                  <c:v>42846</c:v>
                </c:pt>
                <c:pt idx="733">
                  <c:v>42849</c:v>
                </c:pt>
                <c:pt idx="734">
                  <c:v>42850</c:v>
                </c:pt>
                <c:pt idx="735">
                  <c:v>42851</c:v>
                </c:pt>
                <c:pt idx="736">
                  <c:v>42852</c:v>
                </c:pt>
                <c:pt idx="737">
                  <c:v>42853</c:v>
                </c:pt>
                <c:pt idx="738">
                  <c:v>42857</c:v>
                </c:pt>
                <c:pt idx="739">
                  <c:v>42858</c:v>
                </c:pt>
                <c:pt idx="740">
                  <c:v>42859</c:v>
                </c:pt>
                <c:pt idx="741">
                  <c:v>42860</c:v>
                </c:pt>
                <c:pt idx="742">
                  <c:v>42863</c:v>
                </c:pt>
                <c:pt idx="743">
                  <c:v>42864</c:v>
                </c:pt>
                <c:pt idx="744">
                  <c:v>42865</c:v>
                </c:pt>
                <c:pt idx="745">
                  <c:v>42866</c:v>
                </c:pt>
                <c:pt idx="746">
                  <c:v>42867</c:v>
                </c:pt>
                <c:pt idx="747">
                  <c:v>42870</c:v>
                </c:pt>
                <c:pt idx="748">
                  <c:v>42871</c:v>
                </c:pt>
                <c:pt idx="749">
                  <c:v>42872</c:v>
                </c:pt>
                <c:pt idx="750">
                  <c:v>42873</c:v>
                </c:pt>
                <c:pt idx="751">
                  <c:v>42874</c:v>
                </c:pt>
                <c:pt idx="752">
                  <c:v>42877</c:v>
                </c:pt>
                <c:pt idx="753">
                  <c:v>42878</c:v>
                </c:pt>
                <c:pt idx="754">
                  <c:v>42879</c:v>
                </c:pt>
                <c:pt idx="755">
                  <c:v>42880</c:v>
                </c:pt>
                <c:pt idx="756">
                  <c:v>42881</c:v>
                </c:pt>
                <c:pt idx="757">
                  <c:v>42884</c:v>
                </c:pt>
              </c:numCache>
            </c:numRef>
          </c:cat>
          <c:val>
            <c:numRef>
              <c:f>'Wall of Worry'!$I$253:$I$1009</c:f>
              <c:numCache>
                <c:formatCode>0</c:formatCode>
                <c:ptCount val="757"/>
                <c:pt idx="0">
                  <c:v>6699.35</c:v>
                </c:pt>
                <c:pt idx="1">
                  <c:v>6715.3</c:v>
                </c:pt>
                <c:pt idx="2">
                  <c:v>6652.55</c:v>
                </c:pt>
                <c:pt idx="3">
                  <c:v>6659.85</c:v>
                </c:pt>
                <c:pt idx="4">
                  <c:v>6858.8</c:v>
                </c:pt>
                <c:pt idx="5">
                  <c:v>7014.25</c:v>
                </c:pt>
                <c:pt idx="6">
                  <c:v>7108.75</c:v>
                </c:pt>
                <c:pt idx="7">
                  <c:v>7108.75</c:v>
                </c:pt>
                <c:pt idx="8">
                  <c:v>7123.15</c:v>
                </c:pt>
                <c:pt idx="9">
                  <c:v>7203</c:v>
                </c:pt>
                <c:pt idx="10">
                  <c:v>7263.55</c:v>
                </c:pt>
                <c:pt idx="11">
                  <c:v>7275.5</c:v>
                </c:pt>
                <c:pt idx="12">
                  <c:v>7252.9</c:v>
                </c:pt>
                <c:pt idx="13">
                  <c:v>7276.4</c:v>
                </c:pt>
                <c:pt idx="14">
                  <c:v>7367.1</c:v>
                </c:pt>
                <c:pt idx="15">
                  <c:v>7359.05</c:v>
                </c:pt>
                <c:pt idx="16">
                  <c:v>7318</c:v>
                </c:pt>
                <c:pt idx="17">
                  <c:v>7329.65</c:v>
                </c:pt>
                <c:pt idx="18">
                  <c:v>7235.65</c:v>
                </c:pt>
                <c:pt idx="19">
                  <c:v>7229.95</c:v>
                </c:pt>
                <c:pt idx="20">
                  <c:v>7362.5</c:v>
                </c:pt>
                <c:pt idx="21">
                  <c:v>7415.85</c:v>
                </c:pt>
                <c:pt idx="22">
                  <c:v>7402.25</c:v>
                </c:pt>
                <c:pt idx="23">
                  <c:v>7474.1</c:v>
                </c:pt>
                <c:pt idx="24">
                  <c:v>7583.4</c:v>
                </c:pt>
                <c:pt idx="25">
                  <c:v>7654.6</c:v>
                </c:pt>
                <c:pt idx="26">
                  <c:v>7656.4</c:v>
                </c:pt>
                <c:pt idx="27">
                  <c:v>7626.85</c:v>
                </c:pt>
                <c:pt idx="28">
                  <c:v>7649.9</c:v>
                </c:pt>
                <c:pt idx="29">
                  <c:v>7542.1</c:v>
                </c:pt>
                <c:pt idx="30">
                  <c:v>7533.55</c:v>
                </c:pt>
                <c:pt idx="31">
                  <c:v>7631.7</c:v>
                </c:pt>
                <c:pt idx="32">
                  <c:v>7558.2</c:v>
                </c:pt>
                <c:pt idx="33">
                  <c:v>7540.7</c:v>
                </c:pt>
                <c:pt idx="34">
                  <c:v>7511.45</c:v>
                </c:pt>
                <c:pt idx="35">
                  <c:v>7493.35</c:v>
                </c:pt>
                <c:pt idx="36">
                  <c:v>7580.2</c:v>
                </c:pt>
                <c:pt idx="37">
                  <c:v>7569.25</c:v>
                </c:pt>
                <c:pt idx="38">
                  <c:v>7493.2</c:v>
                </c:pt>
                <c:pt idx="39">
                  <c:v>7508.8</c:v>
                </c:pt>
                <c:pt idx="40">
                  <c:v>7611.35</c:v>
                </c:pt>
                <c:pt idx="41">
                  <c:v>7634.7</c:v>
                </c:pt>
                <c:pt idx="42">
                  <c:v>7725.15</c:v>
                </c:pt>
                <c:pt idx="43">
                  <c:v>7714.8</c:v>
                </c:pt>
                <c:pt idx="44">
                  <c:v>7751.6</c:v>
                </c:pt>
                <c:pt idx="45">
                  <c:v>7787.15</c:v>
                </c:pt>
                <c:pt idx="46">
                  <c:v>7623.2</c:v>
                </c:pt>
                <c:pt idx="47">
                  <c:v>7585</c:v>
                </c:pt>
                <c:pt idx="48">
                  <c:v>7567.75</c:v>
                </c:pt>
                <c:pt idx="49">
                  <c:v>7459.6</c:v>
                </c:pt>
                <c:pt idx="50">
                  <c:v>7454.15</c:v>
                </c:pt>
                <c:pt idx="51">
                  <c:v>7526.65</c:v>
                </c:pt>
                <c:pt idx="52">
                  <c:v>7624.4</c:v>
                </c:pt>
                <c:pt idx="53">
                  <c:v>7640.45</c:v>
                </c:pt>
                <c:pt idx="54">
                  <c:v>7663.9</c:v>
                </c:pt>
                <c:pt idx="55">
                  <c:v>7684.2</c:v>
                </c:pt>
                <c:pt idx="56">
                  <c:v>7767.85</c:v>
                </c:pt>
                <c:pt idx="57">
                  <c:v>7795.75</c:v>
                </c:pt>
                <c:pt idx="58">
                  <c:v>7830.6</c:v>
                </c:pt>
                <c:pt idx="59">
                  <c:v>7790.45</c:v>
                </c:pt>
                <c:pt idx="60">
                  <c:v>7748.7</c:v>
                </c:pt>
                <c:pt idx="61">
                  <c:v>7791.4</c:v>
                </c:pt>
                <c:pt idx="62">
                  <c:v>7721.3</c:v>
                </c:pt>
                <c:pt idx="63">
                  <c:v>7602.6</c:v>
                </c:pt>
                <c:pt idx="64">
                  <c:v>7683.65</c:v>
                </c:pt>
                <c:pt idx="65">
                  <c:v>7746.55</c:v>
                </c:pt>
                <c:pt idx="66">
                  <c:v>7672.05</c:v>
                </c:pt>
                <c:pt idx="67">
                  <c:v>7649.25</c:v>
                </c:pt>
                <c:pt idx="68">
                  <c:v>7568.55</c:v>
                </c:pt>
                <c:pt idx="69">
                  <c:v>7625.95</c:v>
                </c:pt>
                <c:pt idx="70">
                  <c:v>7727.05</c:v>
                </c:pt>
                <c:pt idx="71">
                  <c:v>7739.55</c:v>
                </c:pt>
                <c:pt idx="72">
                  <c:v>7791.7</c:v>
                </c:pt>
                <c:pt idx="73">
                  <c:v>7874.25</c:v>
                </c:pt>
                <c:pt idx="74">
                  <c:v>7897.5</c:v>
                </c:pt>
                <c:pt idx="75">
                  <c:v>7875.3</c:v>
                </c:pt>
                <c:pt idx="76">
                  <c:v>7891.1</c:v>
                </c:pt>
                <c:pt idx="77">
                  <c:v>7913.2</c:v>
                </c:pt>
                <c:pt idx="78">
                  <c:v>7906.3</c:v>
                </c:pt>
                <c:pt idx="79">
                  <c:v>7904.75</c:v>
                </c:pt>
                <c:pt idx="80">
                  <c:v>7936.05</c:v>
                </c:pt>
                <c:pt idx="81">
                  <c:v>7954.35</c:v>
                </c:pt>
                <c:pt idx="82">
                  <c:v>8027.7</c:v>
                </c:pt>
                <c:pt idx="83">
                  <c:v>8083.05</c:v>
                </c:pt>
                <c:pt idx="84">
                  <c:v>8114.6</c:v>
                </c:pt>
                <c:pt idx="85">
                  <c:v>8095.95</c:v>
                </c:pt>
                <c:pt idx="86">
                  <c:v>8086.85</c:v>
                </c:pt>
                <c:pt idx="87">
                  <c:v>8173.9</c:v>
                </c:pt>
                <c:pt idx="88">
                  <c:v>8152.95</c:v>
                </c:pt>
                <c:pt idx="89">
                  <c:v>8094.1</c:v>
                </c:pt>
                <c:pt idx="90">
                  <c:v>8085.7</c:v>
                </c:pt>
                <c:pt idx="91">
                  <c:v>8105.5</c:v>
                </c:pt>
                <c:pt idx="92">
                  <c:v>8042</c:v>
                </c:pt>
                <c:pt idx="93">
                  <c:v>7932.9</c:v>
                </c:pt>
                <c:pt idx="94">
                  <c:v>7975.5</c:v>
                </c:pt>
                <c:pt idx="95">
                  <c:v>8114.75</c:v>
                </c:pt>
                <c:pt idx="96">
                  <c:v>8121.45</c:v>
                </c:pt>
                <c:pt idx="97">
                  <c:v>8146.3</c:v>
                </c:pt>
                <c:pt idx="98">
                  <c:v>8017.55</c:v>
                </c:pt>
                <c:pt idx="99">
                  <c:v>8002.4</c:v>
                </c:pt>
                <c:pt idx="100">
                  <c:v>7911.85</c:v>
                </c:pt>
                <c:pt idx="101">
                  <c:v>7968.85</c:v>
                </c:pt>
                <c:pt idx="102">
                  <c:v>7958.9</c:v>
                </c:pt>
                <c:pt idx="103">
                  <c:v>7964.8</c:v>
                </c:pt>
                <c:pt idx="104">
                  <c:v>7945.55</c:v>
                </c:pt>
                <c:pt idx="105">
                  <c:v>7852.4</c:v>
                </c:pt>
                <c:pt idx="106">
                  <c:v>7842.7</c:v>
                </c:pt>
                <c:pt idx="107">
                  <c:v>7960.55</c:v>
                </c:pt>
                <c:pt idx="108">
                  <c:v>7859.95</c:v>
                </c:pt>
                <c:pt idx="109">
                  <c:v>7884.25</c:v>
                </c:pt>
                <c:pt idx="110">
                  <c:v>7864</c:v>
                </c:pt>
                <c:pt idx="111">
                  <c:v>7748.2</c:v>
                </c:pt>
                <c:pt idx="112">
                  <c:v>7779.7</c:v>
                </c:pt>
                <c:pt idx="113">
                  <c:v>7879.4</c:v>
                </c:pt>
                <c:pt idx="114">
                  <c:v>7927.75</c:v>
                </c:pt>
                <c:pt idx="115">
                  <c:v>7995.9</c:v>
                </c:pt>
                <c:pt idx="116">
                  <c:v>8014.55</c:v>
                </c:pt>
                <c:pt idx="117">
                  <c:v>7991.7</c:v>
                </c:pt>
                <c:pt idx="118">
                  <c:v>8027.6</c:v>
                </c:pt>
                <c:pt idx="119">
                  <c:v>8090.45</c:v>
                </c:pt>
                <c:pt idx="120">
                  <c:v>8169.2</c:v>
                </c:pt>
                <c:pt idx="121">
                  <c:v>8322.2000000000007</c:v>
                </c:pt>
                <c:pt idx="122">
                  <c:v>8324.15</c:v>
                </c:pt>
                <c:pt idx="123">
                  <c:v>8338.2999999999993</c:v>
                </c:pt>
                <c:pt idx="124">
                  <c:v>8337</c:v>
                </c:pt>
                <c:pt idx="125">
                  <c:v>8344.25</c:v>
                </c:pt>
                <c:pt idx="126">
                  <c:v>8362.65</c:v>
                </c:pt>
                <c:pt idx="127">
                  <c:v>8383.2999999999993</c:v>
                </c:pt>
                <c:pt idx="128">
                  <c:v>8357.85</c:v>
                </c:pt>
                <c:pt idx="129">
                  <c:v>8389.9</c:v>
                </c:pt>
                <c:pt idx="130">
                  <c:v>8430.75</c:v>
                </c:pt>
                <c:pt idx="131">
                  <c:v>8425.9</c:v>
                </c:pt>
                <c:pt idx="132">
                  <c:v>8382.2999999999993</c:v>
                </c:pt>
                <c:pt idx="133">
                  <c:v>8401.9</c:v>
                </c:pt>
                <c:pt idx="134">
                  <c:v>8477.35</c:v>
                </c:pt>
                <c:pt idx="135">
                  <c:v>8530.15</c:v>
                </c:pt>
                <c:pt idx="136">
                  <c:v>8463.1</c:v>
                </c:pt>
                <c:pt idx="137">
                  <c:v>8475.75</c:v>
                </c:pt>
                <c:pt idx="138">
                  <c:v>8494.2000000000007</c:v>
                </c:pt>
                <c:pt idx="139">
                  <c:v>8588.25</c:v>
                </c:pt>
                <c:pt idx="140">
                  <c:v>8555.9</c:v>
                </c:pt>
                <c:pt idx="141">
                  <c:v>8524.7000000000007</c:v>
                </c:pt>
                <c:pt idx="142">
                  <c:v>8537.65</c:v>
                </c:pt>
                <c:pt idx="143">
                  <c:v>8564.4</c:v>
                </c:pt>
                <c:pt idx="144">
                  <c:v>8538.2999999999993</c:v>
                </c:pt>
                <c:pt idx="145">
                  <c:v>8438.25</c:v>
                </c:pt>
                <c:pt idx="146">
                  <c:v>8340.7000000000007</c:v>
                </c:pt>
                <c:pt idx="147">
                  <c:v>8355.65</c:v>
                </c:pt>
                <c:pt idx="148">
                  <c:v>8292.9</c:v>
                </c:pt>
                <c:pt idx="149">
                  <c:v>8224.1</c:v>
                </c:pt>
                <c:pt idx="150">
                  <c:v>8219.6</c:v>
                </c:pt>
                <c:pt idx="151">
                  <c:v>8067.6</c:v>
                </c:pt>
                <c:pt idx="152">
                  <c:v>8029.8</c:v>
                </c:pt>
                <c:pt idx="153">
                  <c:v>8159.3</c:v>
                </c:pt>
                <c:pt idx="154">
                  <c:v>8225.2000000000007</c:v>
                </c:pt>
                <c:pt idx="155">
                  <c:v>8324</c:v>
                </c:pt>
                <c:pt idx="156">
                  <c:v>8267</c:v>
                </c:pt>
                <c:pt idx="157">
                  <c:v>8174.1</c:v>
                </c:pt>
                <c:pt idx="158">
                  <c:v>8200.7000000000007</c:v>
                </c:pt>
                <c:pt idx="159">
                  <c:v>8246.2999999999993</c:v>
                </c:pt>
                <c:pt idx="160">
                  <c:v>8248.25</c:v>
                </c:pt>
                <c:pt idx="161">
                  <c:v>8282.7000000000007</c:v>
                </c:pt>
                <c:pt idx="162">
                  <c:v>8284</c:v>
                </c:pt>
                <c:pt idx="163">
                  <c:v>8395.4500000000007</c:v>
                </c:pt>
                <c:pt idx="164">
                  <c:v>8378.4</c:v>
                </c:pt>
                <c:pt idx="165">
                  <c:v>8127.35</c:v>
                </c:pt>
                <c:pt idx="166">
                  <c:v>8102.1</c:v>
                </c:pt>
                <c:pt idx="167">
                  <c:v>8234.6</c:v>
                </c:pt>
                <c:pt idx="168">
                  <c:v>8284.5</c:v>
                </c:pt>
                <c:pt idx="169">
                  <c:v>8323</c:v>
                </c:pt>
                <c:pt idx="170">
                  <c:v>8299.4</c:v>
                </c:pt>
                <c:pt idx="171">
                  <c:v>8277.5499999999993</c:v>
                </c:pt>
                <c:pt idx="172">
                  <c:v>8494.15</c:v>
                </c:pt>
                <c:pt idx="173">
                  <c:v>8513.7999999999993</c:v>
                </c:pt>
                <c:pt idx="174">
                  <c:v>8550.7000000000007</c:v>
                </c:pt>
                <c:pt idx="175">
                  <c:v>8695.6</c:v>
                </c:pt>
                <c:pt idx="176">
                  <c:v>8729.5</c:v>
                </c:pt>
                <c:pt idx="177">
                  <c:v>8761.4</c:v>
                </c:pt>
                <c:pt idx="178">
                  <c:v>8835.6</c:v>
                </c:pt>
                <c:pt idx="179">
                  <c:v>8910.5</c:v>
                </c:pt>
                <c:pt idx="180">
                  <c:v>8914.2999999999993</c:v>
                </c:pt>
                <c:pt idx="181">
                  <c:v>8952.35</c:v>
                </c:pt>
                <c:pt idx="182">
                  <c:v>8808.9</c:v>
                </c:pt>
                <c:pt idx="183">
                  <c:v>8797.4</c:v>
                </c:pt>
                <c:pt idx="184">
                  <c:v>8756.5499999999993</c:v>
                </c:pt>
                <c:pt idx="185">
                  <c:v>8723.7000000000007</c:v>
                </c:pt>
                <c:pt idx="186">
                  <c:v>8711.7000000000007</c:v>
                </c:pt>
                <c:pt idx="187">
                  <c:v>8661.0499999999993</c:v>
                </c:pt>
                <c:pt idx="188">
                  <c:v>8526.35</c:v>
                </c:pt>
                <c:pt idx="189">
                  <c:v>8565.5499999999993</c:v>
                </c:pt>
                <c:pt idx="190">
                  <c:v>8627.4</c:v>
                </c:pt>
                <c:pt idx="191">
                  <c:v>8711.5499999999993</c:v>
                </c:pt>
                <c:pt idx="192">
                  <c:v>8805.5</c:v>
                </c:pt>
                <c:pt idx="193">
                  <c:v>8809.35</c:v>
                </c:pt>
                <c:pt idx="194">
                  <c:v>8869.1</c:v>
                </c:pt>
                <c:pt idx="195">
                  <c:v>8895.2999999999993</c:v>
                </c:pt>
                <c:pt idx="196">
                  <c:v>8833.6</c:v>
                </c:pt>
                <c:pt idx="197">
                  <c:v>8754.9500000000007</c:v>
                </c:pt>
                <c:pt idx="198">
                  <c:v>8762.1</c:v>
                </c:pt>
                <c:pt idx="199">
                  <c:v>8767.25</c:v>
                </c:pt>
                <c:pt idx="200">
                  <c:v>8683.85</c:v>
                </c:pt>
                <c:pt idx="201">
                  <c:v>8844.6</c:v>
                </c:pt>
                <c:pt idx="202">
                  <c:v>8901.85</c:v>
                </c:pt>
                <c:pt idx="203">
                  <c:v>8956.75</c:v>
                </c:pt>
                <c:pt idx="204">
                  <c:v>8996.25</c:v>
                </c:pt>
                <c:pt idx="205">
                  <c:v>8922.65</c:v>
                </c:pt>
                <c:pt idx="206">
                  <c:v>8937.75</c:v>
                </c:pt>
                <c:pt idx="207">
                  <c:v>8756.75</c:v>
                </c:pt>
                <c:pt idx="208">
                  <c:v>8712.0499999999993</c:v>
                </c:pt>
                <c:pt idx="209">
                  <c:v>8699.9500000000007</c:v>
                </c:pt>
                <c:pt idx="210">
                  <c:v>8776</c:v>
                </c:pt>
                <c:pt idx="211">
                  <c:v>8647.75</c:v>
                </c:pt>
                <c:pt idx="212">
                  <c:v>8633.15</c:v>
                </c:pt>
                <c:pt idx="213">
                  <c:v>8723.2999999999993</c:v>
                </c:pt>
                <c:pt idx="214">
                  <c:v>8685.9</c:v>
                </c:pt>
                <c:pt idx="215">
                  <c:v>8634.65</c:v>
                </c:pt>
                <c:pt idx="216">
                  <c:v>8570.9</c:v>
                </c:pt>
                <c:pt idx="217">
                  <c:v>8550.9</c:v>
                </c:pt>
                <c:pt idx="218">
                  <c:v>8542.9500000000007</c:v>
                </c:pt>
                <c:pt idx="219">
                  <c:v>8530.7999999999993</c:v>
                </c:pt>
                <c:pt idx="220">
                  <c:v>8342.15</c:v>
                </c:pt>
                <c:pt idx="221">
                  <c:v>8341.4</c:v>
                </c:pt>
                <c:pt idx="222">
                  <c:v>8492.2999999999993</c:v>
                </c:pt>
                <c:pt idx="223">
                  <c:v>8491</c:v>
                </c:pt>
                <c:pt idx="224">
                  <c:v>8586.25</c:v>
                </c:pt>
                <c:pt idx="225">
                  <c:v>8659.9</c:v>
                </c:pt>
                <c:pt idx="226">
                  <c:v>8660.2999999999993</c:v>
                </c:pt>
                <c:pt idx="227">
                  <c:v>8714.4</c:v>
                </c:pt>
                <c:pt idx="228">
                  <c:v>8778.2999999999993</c:v>
                </c:pt>
                <c:pt idx="229">
                  <c:v>8780.35</c:v>
                </c:pt>
                <c:pt idx="230">
                  <c:v>8834</c:v>
                </c:pt>
                <c:pt idx="231">
                  <c:v>8750.2000000000007</c:v>
                </c:pt>
                <c:pt idx="232">
                  <c:v>8706.7000000000007</c:v>
                </c:pt>
                <c:pt idx="233">
                  <c:v>8606</c:v>
                </c:pt>
                <c:pt idx="234">
                  <c:v>8448.1</c:v>
                </c:pt>
                <c:pt idx="235">
                  <c:v>8377.75</c:v>
                </c:pt>
                <c:pt idx="236">
                  <c:v>8429.7000000000007</c:v>
                </c:pt>
                <c:pt idx="237">
                  <c:v>8398.2999999999993</c:v>
                </c:pt>
                <c:pt idx="238">
                  <c:v>8305.25</c:v>
                </c:pt>
                <c:pt idx="239">
                  <c:v>8213.7999999999993</c:v>
                </c:pt>
                <c:pt idx="240">
                  <c:v>8285.6</c:v>
                </c:pt>
                <c:pt idx="241">
                  <c:v>8239.75</c:v>
                </c:pt>
                <c:pt idx="242">
                  <c:v>8181.5</c:v>
                </c:pt>
                <c:pt idx="243">
                  <c:v>8331.9500000000007</c:v>
                </c:pt>
                <c:pt idx="244">
                  <c:v>8324.7999999999993</c:v>
                </c:pt>
                <c:pt idx="245">
                  <c:v>8097</c:v>
                </c:pt>
                <c:pt idx="246">
                  <c:v>8057.3</c:v>
                </c:pt>
                <c:pt idx="247">
                  <c:v>8191.5</c:v>
                </c:pt>
                <c:pt idx="248">
                  <c:v>8325.25</c:v>
                </c:pt>
                <c:pt idx="249">
                  <c:v>8126.95</c:v>
                </c:pt>
                <c:pt idx="250">
                  <c:v>8235.4500000000007</c:v>
                </c:pt>
                <c:pt idx="251">
                  <c:v>8224.2000000000007</c:v>
                </c:pt>
                <c:pt idx="252">
                  <c:v>8262.35</c:v>
                </c:pt>
                <c:pt idx="253">
                  <c:v>8373.65</c:v>
                </c:pt>
                <c:pt idx="254">
                  <c:v>8365.65</c:v>
                </c:pt>
                <c:pt idx="255">
                  <c:v>8423.25</c:v>
                </c:pt>
                <c:pt idx="256">
                  <c:v>8421</c:v>
                </c:pt>
                <c:pt idx="257">
                  <c:v>8458.9500000000007</c:v>
                </c:pt>
                <c:pt idx="258">
                  <c:v>8370.25</c:v>
                </c:pt>
                <c:pt idx="259">
                  <c:v>8339.35</c:v>
                </c:pt>
                <c:pt idx="260">
                  <c:v>8334.6</c:v>
                </c:pt>
                <c:pt idx="261">
                  <c:v>8319</c:v>
                </c:pt>
                <c:pt idx="262">
                  <c:v>8433.65</c:v>
                </c:pt>
                <c:pt idx="263">
                  <c:v>8433.4</c:v>
                </c:pt>
                <c:pt idx="264">
                  <c:v>8236.4500000000007</c:v>
                </c:pt>
                <c:pt idx="265">
                  <c:v>8135.1</c:v>
                </c:pt>
                <c:pt idx="266">
                  <c:v>8130.65</c:v>
                </c:pt>
                <c:pt idx="267">
                  <c:v>8114.7</c:v>
                </c:pt>
                <c:pt idx="268">
                  <c:v>8044.15</c:v>
                </c:pt>
                <c:pt idx="269">
                  <c:v>8022.4</c:v>
                </c:pt>
                <c:pt idx="270">
                  <c:v>8124.45</c:v>
                </c:pt>
                <c:pt idx="271">
                  <c:v>7965.35</c:v>
                </c:pt>
                <c:pt idx="272">
                  <c:v>7982.9</c:v>
                </c:pt>
                <c:pt idx="273">
                  <c:v>8013.9</c:v>
                </c:pt>
                <c:pt idx="274">
                  <c:v>8047.3</c:v>
                </c:pt>
                <c:pt idx="275">
                  <c:v>8091.55</c:v>
                </c:pt>
                <c:pt idx="276">
                  <c:v>8174.6</c:v>
                </c:pt>
                <c:pt idx="277">
                  <c:v>8224.9500000000007</c:v>
                </c:pt>
                <c:pt idx="278">
                  <c:v>8353.1</c:v>
                </c:pt>
                <c:pt idx="279">
                  <c:v>8381.5499999999993</c:v>
                </c:pt>
                <c:pt idx="280">
                  <c:v>8360.85</c:v>
                </c:pt>
                <c:pt idx="281">
                  <c:v>8398</c:v>
                </c:pt>
                <c:pt idx="282">
                  <c:v>8381.1</c:v>
                </c:pt>
                <c:pt idx="283">
                  <c:v>8318.4</c:v>
                </c:pt>
                <c:pt idx="284">
                  <c:v>8368.5</c:v>
                </c:pt>
                <c:pt idx="285">
                  <c:v>8453.0499999999993</c:v>
                </c:pt>
                <c:pt idx="286">
                  <c:v>8444.9</c:v>
                </c:pt>
                <c:pt idx="287">
                  <c:v>8484.9</c:v>
                </c:pt>
                <c:pt idx="288">
                  <c:v>8522.15</c:v>
                </c:pt>
                <c:pt idx="289">
                  <c:v>8510.7999999999993</c:v>
                </c:pt>
                <c:pt idx="290">
                  <c:v>8363.0499999999993</c:v>
                </c:pt>
                <c:pt idx="291">
                  <c:v>8328.5499999999993</c:v>
                </c:pt>
                <c:pt idx="292">
                  <c:v>8360.5499999999993</c:v>
                </c:pt>
                <c:pt idx="293">
                  <c:v>8459.65</c:v>
                </c:pt>
                <c:pt idx="294">
                  <c:v>8454.1</c:v>
                </c:pt>
                <c:pt idx="295">
                  <c:v>8523.7999999999993</c:v>
                </c:pt>
                <c:pt idx="296">
                  <c:v>8608.0499999999993</c:v>
                </c:pt>
                <c:pt idx="297">
                  <c:v>8609.85</c:v>
                </c:pt>
                <c:pt idx="298">
                  <c:v>8603.4500000000007</c:v>
                </c:pt>
                <c:pt idx="299">
                  <c:v>8529.4500000000007</c:v>
                </c:pt>
                <c:pt idx="300">
                  <c:v>8633.5</c:v>
                </c:pt>
                <c:pt idx="301">
                  <c:v>8589.7999999999993</c:v>
                </c:pt>
                <c:pt idx="302">
                  <c:v>8521.5499999999993</c:v>
                </c:pt>
                <c:pt idx="303">
                  <c:v>8361</c:v>
                </c:pt>
                <c:pt idx="304">
                  <c:v>8337</c:v>
                </c:pt>
                <c:pt idx="305">
                  <c:v>8375.0499999999993</c:v>
                </c:pt>
                <c:pt idx="306">
                  <c:v>8421.7999999999993</c:v>
                </c:pt>
                <c:pt idx="307">
                  <c:v>8532.85</c:v>
                </c:pt>
                <c:pt idx="308">
                  <c:v>8543.0499999999993</c:v>
                </c:pt>
                <c:pt idx="309">
                  <c:v>8516.9</c:v>
                </c:pt>
                <c:pt idx="310">
                  <c:v>8567.9500000000007</c:v>
                </c:pt>
                <c:pt idx="311">
                  <c:v>8588.65</c:v>
                </c:pt>
                <c:pt idx="312">
                  <c:v>8564.6</c:v>
                </c:pt>
                <c:pt idx="313">
                  <c:v>8525.6</c:v>
                </c:pt>
                <c:pt idx="314">
                  <c:v>8462.35</c:v>
                </c:pt>
                <c:pt idx="315">
                  <c:v>8349.4500000000007</c:v>
                </c:pt>
                <c:pt idx="316">
                  <c:v>8355.85</c:v>
                </c:pt>
                <c:pt idx="317">
                  <c:v>8518.5499999999993</c:v>
                </c:pt>
                <c:pt idx="318">
                  <c:v>8477.2999999999993</c:v>
                </c:pt>
                <c:pt idx="319">
                  <c:v>8466.5499999999993</c:v>
                </c:pt>
                <c:pt idx="320">
                  <c:v>8495.15</c:v>
                </c:pt>
                <c:pt idx="321">
                  <c:v>8372.75</c:v>
                </c:pt>
                <c:pt idx="322">
                  <c:v>8299.9500000000007</c:v>
                </c:pt>
                <c:pt idx="323">
                  <c:v>7809</c:v>
                </c:pt>
                <c:pt idx="324">
                  <c:v>7880.7</c:v>
                </c:pt>
                <c:pt idx="325">
                  <c:v>7791.85</c:v>
                </c:pt>
                <c:pt idx="326">
                  <c:v>7948.95</c:v>
                </c:pt>
                <c:pt idx="327">
                  <c:v>8001.95</c:v>
                </c:pt>
                <c:pt idx="328">
                  <c:v>7971.3</c:v>
                </c:pt>
                <c:pt idx="329">
                  <c:v>7785.85</c:v>
                </c:pt>
                <c:pt idx="330">
                  <c:v>7717</c:v>
                </c:pt>
                <c:pt idx="331">
                  <c:v>7823</c:v>
                </c:pt>
                <c:pt idx="332">
                  <c:v>7655.05</c:v>
                </c:pt>
                <c:pt idx="333">
                  <c:v>7558.8</c:v>
                </c:pt>
                <c:pt idx="334">
                  <c:v>7688.25</c:v>
                </c:pt>
                <c:pt idx="335">
                  <c:v>7818.6</c:v>
                </c:pt>
                <c:pt idx="336">
                  <c:v>7788.1</c:v>
                </c:pt>
                <c:pt idx="337">
                  <c:v>7789.3</c:v>
                </c:pt>
                <c:pt idx="338">
                  <c:v>7872.25</c:v>
                </c:pt>
                <c:pt idx="339">
                  <c:v>7829.1</c:v>
                </c:pt>
                <c:pt idx="340">
                  <c:v>7899.15</c:v>
                </c:pt>
                <c:pt idx="341">
                  <c:v>7981.9</c:v>
                </c:pt>
                <c:pt idx="342">
                  <c:v>7977.1</c:v>
                </c:pt>
                <c:pt idx="343">
                  <c:v>7812</c:v>
                </c:pt>
                <c:pt idx="344">
                  <c:v>7845.95</c:v>
                </c:pt>
                <c:pt idx="345">
                  <c:v>7868.5</c:v>
                </c:pt>
                <c:pt idx="346">
                  <c:v>7795.7</c:v>
                </c:pt>
                <c:pt idx="347">
                  <c:v>7843.3</c:v>
                </c:pt>
                <c:pt idx="348">
                  <c:v>7948.9</c:v>
                </c:pt>
                <c:pt idx="349">
                  <c:v>7950.9</c:v>
                </c:pt>
                <c:pt idx="350">
                  <c:v>8119.3</c:v>
                </c:pt>
                <c:pt idx="351">
                  <c:v>8152.9</c:v>
                </c:pt>
                <c:pt idx="352">
                  <c:v>8177.4</c:v>
                </c:pt>
                <c:pt idx="353">
                  <c:v>8129.35</c:v>
                </c:pt>
                <c:pt idx="354">
                  <c:v>8189.7</c:v>
                </c:pt>
                <c:pt idx="355">
                  <c:v>8143.6</c:v>
                </c:pt>
                <c:pt idx="356">
                  <c:v>8131.7</c:v>
                </c:pt>
                <c:pt idx="357">
                  <c:v>8107.9</c:v>
                </c:pt>
                <c:pt idx="358">
                  <c:v>8179.5</c:v>
                </c:pt>
                <c:pt idx="359">
                  <c:v>8238.15</c:v>
                </c:pt>
                <c:pt idx="360">
                  <c:v>8275.0499999999993</c:v>
                </c:pt>
                <c:pt idx="361">
                  <c:v>8261.65</c:v>
                </c:pt>
                <c:pt idx="362">
                  <c:v>8251.7000000000007</c:v>
                </c:pt>
                <c:pt idx="363">
                  <c:v>8295.4500000000007</c:v>
                </c:pt>
                <c:pt idx="364">
                  <c:v>8260.5499999999993</c:v>
                </c:pt>
                <c:pt idx="365">
                  <c:v>8232.9</c:v>
                </c:pt>
                <c:pt idx="366">
                  <c:v>8171.2</c:v>
                </c:pt>
                <c:pt idx="367">
                  <c:v>8111.75</c:v>
                </c:pt>
                <c:pt idx="368">
                  <c:v>8065.8</c:v>
                </c:pt>
                <c:pt idx="369">
                  <c:v>8050.8</c:v>
                </c:pt>
                <c:pt idx="370">
                  <c:v>8060.7</c:v>
                </c:pt>
                <c:pt idx="371">
                  <c:v>8040.2</c:v>
                </c:pt>
                <c:pt idx="372">
                  <c:v>7955.45</c:v>
                </c:pt>
                <c:pt idx="373">
                  <c:v>7954.3</c:v>
                </c:pt>
                <c:pt idx="374">
                  <c:v>7915.2</c:v>
                </c:pt>
                <c:pt idx="375">
                  <c:v>7783.35</c:v>
                </c:pt>
                <c:pt idx="376">
                  <c:v>7825</c:v>
                </c:pt>
                <c:pt idx="377">
                  <c:v>7762.25</c:v>
                </c:pt>
                <c:pt idx="378">
                  <c:v>7806.6</c:v>
                </c:pt>
                <c:pt idx="379">
                  <c:v>7837.55</c:v>
                </c:pt>
                <c:pt idx="380">
                  <c:v>7731.8</c:v>
                </c:pt>
                <c:pt idx="381">
                  <c:v>7842.75</c:v>
                </c:pt>
                <c:pt idx="382">
                  <c:v>7856.55</c:v>
                </c:pt>
                <c:pt idx="383">
                  <c:v>7849.25</c:v>
                </c:pt>
                <c:pt idx="384">
                  <c:v>7831.6</c:v>
                </c:pt>
                <c:pt idx="385">
                  <c:v>7883.8</c:v>
                </c:pt>
                <c:pt idx="386">
                  <c:v>7942.7</c:v>
                </c:pt>
                <c:pt idx="387">
                  <c:v>7935.25</c:v>
                </c:pt>
                <c:pt idx="388">
                  <c:v>7954.9</c:v>
                </c:pt>
                <c:pt idx="389">
                  <c:v>7931.35</c:v>
                </c:pt>
                <c:pt idx="390">
                  <c:v>7864.15</c:v>
                </c:pt>
                <c:pt idx="391">
                  <c:v>7781.9</c:v>
                </c:pt>
                <c:pt idx="392">
                  <c:v>7765.4</c:v>
                </c:pt>
                <c:pt idx="393">
                  <c:v>7701.7</c:v>
                </c:pt>
                <c:pt idx="394">
                  <c:v>7612.5</c:v>
                </c:pt>
                <c:pt idx="395">
                  <c:v>7683.3</c:v>
                </c:pt>
                <c:pt idx="396">
                  <c:v>7610.45</c:v>
                </c:pt>
                <c:pt idx="397">
                  <c:v>7650.05</c:v>
                </c:pt>
                <c:pt idx="398">
                  <c:v>7700.9</c:v>
                </c:pt>
                <c:pt idx="399">
                  <c:v>7750.9</c:v>
                </c:pt>
                <c:pt idx="400">
                  <c:v>7844.35</c:v>
                </c:pt>
                <c:pt idx="401">
                  <c:v>7761.95</c:v>
                </c:pt>
                <c:pt idx="402">
                  <c:v>7834.45</c:v>
                </c:pt>
                <c:pt idx="403">
                  <c:v>7786.1</c:v>
                </c:pt>
                <c:pt idx="404">
                  <c:v>7865.95</c:v>
                </c:pt>
                <c:pt idx="405">
                  <c:v>7861.05</c:v>
                </c:pt>
                <c:pt idx="406">
                  <c:v>7925.15</c:v>
                </c:pt>
                <c:pt idx="407">
                  <c:v>7928.95</c:v>
                </c:pt>
                <c:pt idx="408">
                  <c:v>7896.25</c:v>
                </c:pt>
                <c:pt idx="409">
                  <c:v>7946.35</c:v>
                </c:pt>
                <c:pt idx="410">
                  <c:v>7963.2</c:v>
                </c:pt>
                <c:pt idx="411">
                  <c:v>7791.3</c:v>
                </c:pt>
                <c:pt idx="412">
                  <c:v>7784.65</c:v>
                </c:pt>
                <c:pt idx="413">
                  <c:v>7741</c:v>
                </c:pt>
                <c:pt idx="414">
                  <c:v>7568.3</c:v>
                </c:pt>
                <c:pt idx="415">
                  <c:v>7601.35</c:v>
                </c:pt>
                <c:pt idx="416">
                  <c:v>7563.85</c:v>
                </c:pt>
                <c:pt idx="417">
                  <c:v>7510.3</c:v>
                </c:pt>
                <c:pt idx="418">
                  <c:v>7562.4</c:v>
                </c:pt>
                <c:pt idx="419">
                  <c:v>7536.8</c:v>
                </c:pt>
                <c:pt idx="420">
                  <c:v>7437.8</c:v>
                </c:pt>
                <c:pt idx="421">
                  <c:v>7351</c:v>
                </c:pt>
                <c:pt idx="422">
                  <c:v>7435.1</c:v>
                </c:pt>
                <c:pt idx="423">
                  <c:v>7309.3</c:v>
                </c:pt>
                <c:pt idx="424">
                  <c:v>7276.8</c:v>
                </c:pt>
                <c:pt idx="425">
                  <c:v>7422.45</c:v>
                </c:pt>
                <c:pt idx="426">
                  <c:v>7436.15</c:v>
                </c:pt>
                <c:pt idx="427">
                  <c:v>7437.75</c:v>
                </c:pt>
                <c:pt idx="428">
                  <c:v>7424.65</c:v>
                </c:pt>
                <c:pt idx="429">
                  <c:v>7563.55</c:v>
                </c:pt>
                <c:pt idx="430">
                  <c:v>7555.95</c:v>
                </c:pt>
                <c:pt idx="431">
                  <c:v>7455.55</c:v>
                </c:pt>
                <c:pt idx="432">
                  <c:v>7361.8</c:v>
                </c:pt>
                <c:pt idx="433">
                  <c:v>7404</c:v>
                </c:pt>
                <c:pt idx="434">
                  <c:v>7489.1</c:v>
                </c:pt>
                <c:pt idx="435">
                  <c:v>7387.25</c:v>
                </c:pt>
                <c:pt idx="436">
                  <c:v>7298.2</c:v>
                </c:pt>
                <c:pt idx="437">
                  <c:v>7215.7</c:v>
                </c:pt>
                <c:pt idx="438">
                  <c:v>6976.35</c:v>
                </c:pt>
                <c:pt idx="439">
                  <c:v>6980.95</c:v>
                </c:pt>
                <c:pt idx="440">
                  <c:v>7162.95</c:v>
                </c:pt>
                <c:pt idx="441">
                  <c:v>7048.25</c:v>
                </c:pt>
                <c:pt idx="442">
                  <c:v>7108.45</c:v>
                </c:pt>
                <c:pt idx="443">
                  <c:v>7191.75</c:v>
                </c:pt>
                <c:pt idx="444">
                  <c:v>7210.75</c:v>
                </c:pt>
                <c:pt idx="445">
                  <c:v>7234.55</c:v>
                </c:pt>
                <c:pt idx="446">
                  <c:v>7109.55</c:v>
                </c:pt>
                <c:pt idx="447">
                  <c:v>7018.7</c:v>
                </c:pt>
                <c:pt idx="448">
                  <c:v>6970.6</c:v>
                </c:pt>
                <c:pt idx="449">
                  <c:v>7029.75</c:v>
                </c:pt>
                <c:pt idx="450">
                  <c:v>6987.05</c:v>
                </c:pt>
                <c:pt idx="451">
                  <c:v>7222.3</c:v>
                </c:pt>
                <c:pt idx="452">
                  <c:v>7368.85</c:v>
                </c:pt>
                <c:pt idx="453">
                  <c:v>7475.6</c:v>
                </c:pt>
                <c:pt idx="454">
                  <c:v>7485.35</c:v>
                </c:pt>
                <c:pt idx="455">
                  <c:v>7485.3</c:v>
                </c:pt>
                <c:pt idx="456">
                  <c:v>7531.8</c:v>
                </c:pt>
                <c:pt idx="457">
                  <c:v>7486.15</c:v>
                </c:pt>
                <c:pt idx="458">
                  <c:v>7510.2</c:v>
                </c:pt>
                <c:pt idx="459">
                  <c:v>7538.75</c:v>
                </c:pt>
                <c:pt idx="460">
                  <c:v>7460.6</c:v>
                </c:pt>
                <c:pt idx="461">
                  <c:v>7498.75</c:v>
                </c:pt>
                <c:pt idx="462">
                  <c:v>7512.55</c:v>
                </c:pt>
                <c:pt idx="463">
                  <c:v>7604.35</c:v>
                </c:pt>
                <c:pt idx="464">
                  <c:v>7704.25</c:v>
                </c:pt>
                <c:pt idx="465">
                  <c:v>7714.9</c:v>
                </c:pt>
                <c:pt idx="466">
                  <c:v>7716.5</c:v>
                </c:pt>
                <c:pt idx="467">
                  <c:v>7615.1</c:v>
                </c:pt>
                <c:pt idx="468">
                  <c:v>7597</c:v>
                </c:pt>
                <c:pt idx="469">
                  <c:v>7735.2</c:v>
                </c:pt>
                <c:pt idx="470">
                  <c:v>7738.4</c:v>
                </c:pt>
                <c:pt idx="471">
                  <c:v>7713.05</c:v>
                </c:pt>
                <c:pt idx="472">
                  <c:v>7758.8</c:v>
                </c:pt>
                <c:pt idx="473">
                  <c:v>7603.2</c:v>
                </c:pt>
                <c:pt idx="474">
                  <c:v>7614.35</c:v>
                </c:pt>
                <c:pt idx="475">
                  <c:v>7546.45</c:v>
                </c:pt>
                <c:pt idx="476">
                  <c:v>7555.2</c:v>
                </c:pt>
                <c:pt idx="477">
                  <c:v>7671.4</c:v>
                </c:pt>
                <c:pt idx="478">
                  <c:v>7708.95</c:v>
                </c:pt>
                <c:pt idx="479">
                  <c:v>7850.45</c:v>
                </c:pt>
                <c:pt idx="480">
                  <c:v>7914.7</c:v>
                </c:pt>
                <c:pt idx="481">
                  <c:v>7914.75</c:v>
                </c:pt>
                <c:pt idx="482">
                  <c:v>7912.05</c:v>
                </c:pt>
                <c:pt idx="483">
                  <c:v>7899.3</c:v>
                </c:pt>
                <c:pt idx="484">
                  <c:v>7855.05</c:v>
                </c:pt>
                <c:pt idx="485">
                  <c:v>7962.65</c:v>
                </c:pt>
                <c:pt idx="486">
                  <c:v>7979.9</c:v>
                </c:pt>
                <c:pt idx="487">
                  <c:v>7847.25</c:v>
                </c:pt>
                <c:pt idx="488">
                  <c:v>7849.8</c:v>
                </c:pt>
                <c:pt idx="489">
                  <c:v>7805.9</c:v>
                </c:pt>
                <c:pt idx="490">
                  <c:v>7747</c:v>
                </c:pt>
                <c:pt idx="491">
                  <c:v>7706.55</c:v>
                </c:pt>
                <c:pt idx="492">
                  <c:v>7735.5</c:v>
                </c:pt>
                <c:pt idx="493">
                  <c:v>7733.45</c:v>
                </c:pt>
                <c:pt idx="494">
                  <c:v>7866.05</c:v>
                </c:pt>
                <c:pt idx="495">
                  <c:v>7887.8</c:v>
                </c:pt>
                <c:pt idx="496">
                  <c:v>7848.85</c:v>
                </c:pt>
                <c:pt idx="497">
                  <c:v>7900.4</c:v>
                </c:pt>
                <c:pt idx="498">
                  <c:v>7814.9</c:v>
                </c:pt>
                <c:pt idx="499">
                  <c:v>7860.75</c:v>
                </c:pt>
                <c:pt idx="500">
                  <c:v>7890.75</c:v>
                </c:pt>
                <c:pt idx="501">
                  <c:v>7870.15</c:v>
                </c:pt>
                <c:pt idx="502">
                  <c:v>7783.4</c:v>
                </c:pt>
                <c:pt idx="503">
                  <c:v>7749.7</c:v>
                </c:pt>
                <c:pt idx="504">
                  <c:v>7731.05</c:v>
                </c:pt>
                <c:pt idx="505">
                  <c:v>7748.85</c:v>
                </c:pt>
                <c:pt idx="506">
                  <c:v>7934.9</c:v>
                </c:pt>
                <c:pt idx="507">
                  <c:v>8069.65</c:v>
                </c:pt>
                <c:pt idx="508">
                  <c:v>8156.65</c:v>
                </c:pt>
                <c:pt idx="509">
                  <c:v>8178.5</c:v>
                </c:pt>
                <c:pt idx="510">
                  <c:v>8160.1</c:v>
                </c:pt>
                <c:pt idx="511">
                  <c:v>8179.95</c:v>
                </c:pt>
                <c:pt idx="512">
                  <c:v>8218.9500000000007</c:v>
                </c:pt>
                <c:pt idx="513">
                  <c:v>8220.7999999999993</c:v>
                </c:pt>
                <c:pt idx="514">
                  <c:v>8201.0499999999993</c:v>
                </c:pt>
                <c:pt idx="515">
                  <c:v>8266.4500000000007</c:v>
                </c:pt>
                <c:pt idx="516">
                  <c:v>8273.0499999999993</c:v>
                </c:pt>
                <c:pt idx="517">
                  <c:v>8203.6</c:v>
                </c:pt>
                <c:pt idx="518">
                  <c:v>8170.05</c:v>
                </c:pt>
                <c:pt idx="519">
                  <c:v>8110.6</c:v>
                </c:pt>
                <c:pt idx="520">
                  <c:v>8108.85</c:v>
                </c:pt>
                <c:pt idx="521">
                  <c:v>8206.6</c:v>
                </c:pt>
                <c:pt idx="522">
                  <c:v>8140.75</c:v>
                </c:pt>
                <c:pt idx="523">
                  <c:v>8170.2</c:v>
                </c:pt>
                <c:pt idx="524">
                  <c:v>8238.5</c:v>
                </c:pt>
                <c:pt idx="525">
                  <c:v>8219.9</c:v>
                </c:pt>
                <c:pt idx="526">
                  <c:v>8203.7000000000007</c:v>
                </c:pt>
                <c:pt idx="527">
                  <c:v>8270.4500000000007</c:v>
                </c:pt>
                <c:pt idx="528">
                  <c:v>8088.6</c:v>
                </c:pt>
                <c:pt idx="529">
                  <c:v>8094.7</c:v>
                </c:pt>
                <c:pt idx="530">
                  <c:v>8127.85</c:v>
                </c:pt>
                <c:pt idx="531">
                  <c:v>8204</c:v>
                </c:pt>
                <c:pt idx="532">
                  <c:v>8287.75</c:v>
                </c:pt>
                <c:pt idx="533">
                  <c:v>8328.35</c:v>
                </c:pt>
                <c:pt idx="534">
                  <c:v>8370.7000000000007</c:v>
                </c:pt>
                <c:pt idx="535">
                  <c:v>8335.9500000000007</c:v>
                </c:pt>
                <c:pt idx="536">
                  <c:v>8337.9</c:v>
                </c:pt>
                <c:pt idx="537">
                  <c:v>8323.2000000000007</c:v>
                </c:pt>
                <c:pt idx="538">
                  <c:v>8467.9</c:v>
                </c:pt>
                <c:pt idx="539">
                  <c:v>8521.0499999999993</c:v>
                </c:pt>
                <c:pt idx="540">
                  <c:v>8519.5</c:v>
                </c:pt>
                <c:pt idx="541">
                  <c:v>8565</c:v>
                </c:pt>
                <c:pt idx="542">
                  <c:v>8541.4</c:v>
                </c:pt>
                <c:pt idx="543">
                  <c:v>8508.7000000000007</c:v>
                </c:pt>
                <c:pt idx="544">
                  <c:v>8528.5499999999993</c:v>
                </c:pt>
                <c:pt idx="545">
                  <c:v>8565.85</c:v>
                </c:pt>
                <c:pt idx="546">
                  <c:v>8510.1</c:v>
                </c:pt>
                <c:pt idx="547">
                  <c:v>8541.2000000000007</c:v>
                </c:pt>
                <c:pt idx="548">
                  <c:v>8635.65</c:v>
                </c:pt>
                <c:pt idx="549">
                  <c:v>8590.65</c:v>
                </c:pt>
                <c:pt idx="550">
                  <c:v>8615.7999999999993</c:v>
                </c:pt>
                <c:pt idx="551">
                  <c:v>8666.2999999999993</c:v>
                </c:pt>
                <c:pt idx="552">
                  <c:v>8638.5</c:v>
                </c:pt>
                <c:pt idx="553">
                  <c:v>8636.5499999999993</c:v>
                </c:pt>
                <c:pt idx="554">
                  <c:v>8622.9</c:v>
                </c:pt>
                <c:pt idx="555">
                  <c:v>8544.85</c:v>
                </c:pt>
                <c:pt idx="556">
                  <c:v>8551.1</c:v>
                </c:pt>
                <c:pt idx="557">
                  <c:v>8683.15</c:v>
                </c:pt>
                <c:pt idx="558">
                  <c:v>8711.35</c:v>
                </c:pt>
                <c:pt idx="559">
                  <c:v>8678.25</c:v>
                </c:pt>
                <c:pt idx="560">
                  <c:v>8575.2999999999993</c:v>
                </c:pt>
                <c:pt idx="561">
                  <c:v>8592.15</c:v>
                </c:pt>
                <c:pt idx="562">
                  <c:v>8672.15</c:v>
                </c:pt>
                <c:pt idx="563">
                  <c:v>8642.5499999999993</c:v>
                </c:pt>
                <c:pt idx="564">
                  <c:v>8624.0499999999993</c:v>
                </c:pt>
                <c:pt idx="565">
                  <c:v>8673.25</c:v>
                </c:pt>
                <c:pt idx="566">
                  <c:v>8666.9</c:v>
                </c:pt>
                <c:pt idx="567">
                  <c:v>8629.15</c:v>
                </c:pt>
                <c:pt idx="568">
                  <c:v>8632.6</c:v>
                </c:pt>
                <c:pt idx="569">
                  <c:v>8650.2999999999993</c:v>
                </c:pt>
                <c:pt idx="570">
                  <c:v>8592.2000000000007</c:v>
                </c:pt>
                <c:pt idx="571">
                  <c:v>8572.5499999999993</c:v>
                </c:pt>
                <c:pt idx="572">
                  <c:v>8607.4500000000007</c:v>
                </c:pt>
                <c:pt idx="573">
                  <c:v>8744.35</c:v>
                </c:pt>
                <c:pt idx="574">
                  <c:v>8786.2000000000007</c:v>
                </c:pt>
                <c:pt idx="575">
                  <c:v>8774.65</c:v>
                </c:pt>
                <c:pt idx="576">
                  <c:v>8809.65</c:v>
                </c:pt>
                <c:pt idx="577">
                  <c:v>8943</c:v>
                </c:pt>
                <c:pt idx="578">
                  <c:v>8917.9500000000007</c:v>
                </c:pt>
                <c:pt idx="579">
                  <c:v>8952.5</c:v>
                </c:pt>
                <c:pt idx="580">
                  <c:v>8866.7000000000007</c:v>
                </c:pt>
                <c:pt idx="581">
                  <c:v>8715.6</c:v>
                </c:pt>
                <c:pt idx="582">
                  <c:v>8726.6</c:v>
                </c:pt>
                <c:pt idx="583">
                  <c:v>8742.5499999999993</c:v>
                </c:pt>
                <c:pt idx="584">
                  <c:v>8779.85</c:v>
                </c:pt>
                <c:pt idx="585">
                  <c:v>8808.4</c:v>
                </c:pt>
                <c:pt idx="586">
                  <c:v>8775.9</c:v>
                </c:pt>
                <c:pt idx="587">
                  <c:v>8777.15</c:v>
                </c:pt>
                <c:pt idx="588">
                  <c:v>8867.4500000000007</c:v>
                </c:pt>
                <c:pt idx="589">
                  <c:v>8831.5499999999993</c:v>
                </c:pt>
                <c:pt idx="590">
                  <c:v>8723.0499999999993</c:v>
                </c:pt>
                <c:pt idx="591">
                  <c:v>8706.4</c:v>
                </c:pt>
                <c:pt idx="592">
                  <c:v>8745.15</c:v>
                </c:pt>
                <c:pt idx="593">
                  <c:v>8591.25</c:v>
                </c:pt>
                <c:pt idx="594">
                  <c:v>8611.15</c:v>
                </c:pt>
                <c:pt idx="595">
                  <c:v>8738.1</c:v>
                </c:pt>
                <c:pt idx="596">
                  <c:v>8769.15</c:v>
                </c:pt>
                <c:pt idx="597">
                  <c:v>8743.9500000000007</c:v>
                </c:pt>
                <c:pt idx="598">
                  <c:v>8709.5499999999993</c:v>
                </c:pt>
                <c:pt idx="599">
                  <c:v>8697.6</c:v>
                </c:pt>
                <c:pt idx="600">
                  <c:v>8708.7999999999993</c:v>
                </c:pt>
                <c:pt idx="601">
                  <c:v>8573.35</c:v>
                </c:pt>
                <c:pt idx="602">
                  <c:v>8583.4</c:v>
                </c:pt>
                <c:pt idx="603">
                  <c:v>8520.4</c:v>
                </c:pt>
                <c:pt idx="604">
                  <c:v>8677.9</c:v>
                </c:pt>
                <c:pt idx="605">
                  <c:v>8659.1</c:v>
                </c:pt>
                <c:pt idx="606">
                  <c:v>8699.4</c:v>
                </c:pt>
                <c:pt idx="607">
                  <c:v>8693.0499999999993</c:v>
                </c:pt>
                <c:pt idx="608">
                  <c:v>8708.9500000000007</c:v>
                </c:pt>
                <c:pt idx="609">
                  <c:v>8691.2999999999993</c:v>
                </c:pt>
                <c:pt idx="610">
                  <c:v>8615.25</c:v>
                </c:pt>
                <c:pt idx="611">
                  <c:v>8615.25</c:v>
                </c:pt>
                <c:pt idx="612">
                  <c:v>8638</c:v>
                </c:pt>
                <c:pt idx="613">
                  <c:v>8625.7000000000007</c:v>
                </c:pt>
                <c:pt idx="614">
                  <c:v>8626.25</c:v>
                </c:pt>
                <c:pt idx="615">
                  <c:v>8514</c:v>
                </c:pt>
                <c:pt idx="616">
                  <c:v>8484.9500000000007</c:v>
                </c:pt>
                <c:pt idx="617">
                  <c:v>8433.75</c:v>
                </c:pt>
                <c:pt idx="618">
                  <c:v>8497.0499999999993</c:v>
                </c:pt>
                <c:pt idx="619">
                  <c:v>8543.5499999999993</c:v>
                </c:pt>
                <c:pt idx="620">
                  <c:v>8432</c:v>
                </c:pt>
                <c:pt idx="621">
                  <c:v>8525.75</c:v>
                </c:pt>
                <c:pt idx="622">
                  <c:v>8296.2999999999993</c:v>
                </c:pt>
                <c:pt idx="623">
                  <c:v>8108.45</c:v>
                </c:pt>
                <c:pt idx="624">
                  <c:v>8111.6</c:v>
                </c:pt>
                <c:pt idx="625">
                  <c:v>8079.95</c:v>
                </c:pt>
                <c:pt idx="626">
                  <c:v>8074.1</c:v>
                </c:pt>
                <c:pt idx="627">
                  <c:v>7929.1</c:v>
                </c:pt>
                <c:pt idx="628">
                  <c:v>8002.3</c:v>
                </c:pt>
                <c:pt idx="629">
                  <c:v>8033.3</c:v>
                </c:pt>
                <c:pt idx="630">
                  <c:v>7965.5</c:v>
                </c:pt>
                <c:pt idx="631">
                  <c:v>8114.3</c:v>
                </c:pt>
                <c:pt idx="632">
                  <c:v>8126.9</c:v>
                </c:pt>
                <c:pt idx="633">
                  <c:v>8142.15</c:v>
                </c:pt>
                <c:pt idx="634">
                  <c:v>8224.5</c:v>
                </c:pt>
                <c:pt idx="635">
                  <c:v>8192.9</c:v>
                </c:pt>
                <c:pt idx="636">
                  <c:v>8086.8</c:v>
                </c:pt>
                <c:pt idx="637">
                  <c:v>8128.75</c:v>
                </c:pt>
                <c:pt idx="638">
                  <c:v>8143.15</c:v>
                </c:pt>
                <c:pt idx="639">
                  <c:v>8102.05</c:v>
                </c:pt>
                <c:pt idx="640">
                  <c:v>8246.85</c:v>
                </c:pt>
                <c:pt idx="641">
                  <c:v>8261.75</c:v>
                </c:pt>
                <c:pt idx="642">
                  <c:v>8170.8</c:v>
                </c:pt>
                <c:pt idx="643">
                  <c:v>8221.7999999999993</c:v>
                </c:pt>
                <c:pt idx="644">
                  <c:v>8182.45</c:v>
                </c:pt>
                <c:pt idx="645">
                  <c:v>8153.6</c:v>
                </c:pt>
                <c:pt idx="646">
                  <c:v>8139.45</c:v>
                </c:pt>
                <c:pt idx="647">
                  <c:v>8104.35</c:v>
                </c:pt>
                <c:pt idx="648">
                  <c:v>8082.4</c:v>
                </c:pt>
                <c:pt idx="649">
                  <c:v>8061.3</c:v>
                </c:pt>
                <c:pt idx="650">
                  <c:v>7979.1</c:v>
                </c:pt>
                <c:pt idx="651">
                  <c:v>7985.75</c:v>
                </c:pt>
                <c:pt idx="652">
                  <c:v>7908.25</c:v>
                </c:pt>
                <c:pt idx="653">
                  <c:v>8032.85</c:v>
                </c:pt>
                <c:pt idx="654">
                  <c:v>8034.85</c:v>
                </c:pt>
                <c:pt idx="655">
                  <c:v>8103.6</c:v>
                </c:pt>
                <c:pt idx="656">
                  <c:v>8185.8</c:v>
                </c:pt>
                <c:pt idx="657">
                  <c:v>8179.5</c:v>
                </c:pt>
                <c:pt idx="658">
                  <c:v>8192.25</c:v>
                </c:pt>
                <c:pt idx="659">
                  <c:v>8190.5</c:v>
                </c:pt>
                <c:pt idx="660">
                  <c:v>8273.7999999999993</c:v>
                </c:pt>
                <c:pt idx="661">
                  <c:v>8243.7999999999993</c:v>
                </c:pt>
                <c:pt idx="662">
                  <c:v>8236.0499999999993</c:v>
                </c:pt>
                <c:pt idx="663">
                  <c:v>8288.6</c:v>
                </c:pt>
                <c:pt idx="664">
                  <c:v>8380.65</c:v>
                </c:pt>
                <c:pt idx="665">
                  <c:v>8407.2000000000007</c:v>
                </c:pt>
                <c:pt idx="666">
                  <c:v>8400.35</c:v>
                </c:pt>
                <c:pt idx="667">
                  <c:v>8412.7999999999993</c:v>
                </c:pt>
                <c:pt idx="668">
                  <c:v>8398</c:v>
                </c:pt>
                <c:pt idx="669">
                  <c:v>8417</c:v>
                </c:pt>
                <c:pt idx="670">
                  <c:v>8435.1</c:v>
                </c:pt>
                <c:pt idx="671">
                  <c:v>8349.35</c:v>
                </c:pt>
                <c:pt idx="672">
                  <c:v>8391.5</c:v>
                </c:pt>
                <c:pt idx="673">
                  <c:v>8475.7999999999993</c:v>
                </c:pt>
                <c:pt idx="674">
                  <c:v>8602.75</c:v>
                </c:pt>
                <c:pt idx="675">
                  <c:v>8641.25</c:v>
                </c:pt>
                <c:pt idx="676">
                  <c:v>8632.75</c:v>
                </c:pt>
                <c:pt idx="677">
                  <c:v>8561.2999999999993</c:v>
                </c:pt>
                <c:pt idx="678">
                  <c:v>8716.4</c:v>
                </c:pt>
                <c:pt idx="679">
                  <c:v>8734.25</c:v>
                </c:pt>
                <c:pt idx="680">
                  <c:v>8740.9500000000007</c:v>
                </c:pt>
                <c:pt idx="681">
                  <c:v>8801.0499999999993</c:v>
                </c:pt>
                <c:pt idx="682">
                  <c:v>8768.2999999999993</c:v>
                </c:pt>
                <c:pt idx="683">
                  <c:v>8769.0499999999993</c:v>
                </c:pt>
                <c:pt idx="684">
                  <c:v>8778.4</c:v>
                </c:pt>
                <c:pt idx="685">
                  <c:v>8793.5499999999993</c:v>
                </c:pt>
                <c:pt idx="686">
                  <c:v>8805.0499999999993</c:v>
                </c:pt>
                <c:pt idx="687">
                  <c:v>8792.2999999999993</c:v>
                </c:pt>
                <c:pt idx="688">
                  <c:v>8724.7000000000007</c:v>
                </c:pt>
                <c:pt idx="689">
                  <c:v>8778</c:v>
                </c:pt>
                <c:pt idx="690">
                  <c:v>8821.7000000000007</c:v>
                </c:pt>
                <c:pt idx="691">
                  <c:v>8879.2000000000007</c:v>
                </c:pt>
                <c:pt idx="692">
                  <c:v>8907.85</c:v>
                </c:pt>
                <c:pt idx="693">
                  <c:v>8926.9</c:v>
                </c:pt>
                <c:pt idx="694">
                  <c:v>8939.5</c:v>
                </c:pt>
                <c:pt idx="695">
                  <c:v>8896.7000000000007</c:v>
                </c:pt>
                <c:pt idx="696">
                  <c:v>8879.6</c:v>
                </c:pt>
                <c:pt idx="697">
                  <c:v>8945.7999999999993</c:v>
                </c:pt>
                <c:pt idx="698">
                  <c:v>8899.75</c:v>
                </c:pt>
                <c:pt idx="699">
                  <c:v>8897.5499999999993</c:v>
                </c:pt>
                <c:pt idx="700">
                  <c:v>8963.4500000000007</c:v>
                </c:pt>
                <c:pt idx="701">
                  <c:v>8946.9</c:v>
                </c:pt>
                <c:pt idx="702">
                  <c:v>8924.2999999999993</c:v>
                </c:pt>
                <c:pt idx="703">
                  <c:v>8927</c:v>
                </c:pt>
                <c:pt idx="704">
                  <c:v>8934.5499999999993</c:v>
                </c:pt>
                <c:pt idx="705">
                  <c:v>9087</c:v>
                </c:pt>
                <c:pt idx="706">
                  <c:v>9084.7999999999993</c:v>
                </c:pt>
                <c:pt idx="707">
                  <c:v>9153.7000000000007</c:v>
                </c:pt>
                <c:pt idx="708">
                  <c:v>9160.0499999999993</c:v>
                </c:pt>
                <c:pt idx="709">
                  <c:v>9126.85</c:v>
                </c:pt>
                <c:pt idx="710">
                  <c:v>9121.5</c:v>
                </c:pt>
                <c:pt idx="711">
                  <c:v>9030.4500000000007</c:v>
                </c:pt>
                <c:pt idx="712">
                  <c:v>9086.2999999999993</c:v>
                </c:pt>
                <c:pt idx="713">
                  <c:v>9108</c:v>
                </c:pt>
                <c:pt idx="714">
                  <c:v>9045.2000000000007</c:v>
                </c:pt>
                <c:pt idx="715">
                  <c:v>9100.7999999999993</c:v>
                </c:pt>
                <c:pt idx="716">
                  <c:v>9143.7999999999993</c:v>
                </c:pt>
                <c:pt idx="717">
                  <c:v>9173.75</c:v>
                </c:pt>
                <c:pt idx="718">
                  <c:v>9173.75</c:v>
                </c:pt>
                <c:pt idx="719">
                  <c:v>9237.85</c:v>
                </c:pt>
                <c:pt idx="720">
                  <c:v>9265.15</c:v>
                </c:pt>
                <c:pt idx="721">
                  <c:v>9261.9500000000007</c:v>
                </c:pt>
                <c:pt idx="722">
                  <c:v>9198.2999999999993</c:v>
                </c:pt>
                <c:pt idx="723">
                  <c:v>9181.4500000000007</c:v>
                </c:pt>
                <c:pt idx="724">
                  <c:v>9237</c:v>
                </c:pt>
                <c:pt idx="725">
                  <c:v>9203.4500000000007</c:v>
                </c:pt>
                <c:pt idx="726">
                  <c:v>9150.7999999999993</c:v>
                </c:pt>
                <c:pt idx="727">
                  <c:v>9139.2999999999993</c:v>
                </c:pt>
                <c:pt idx="728">
                  <c:v>9105.15</c:v>
                </c:pt>
                <c:pt idx="729">
                  <c:v>9103.5</c:v>
                </c:pt>
                <c:pt idx="730">
                  <c:v>9136.4</c:v>
                </c:pt>
                <c:pt idx="731">
                  <c:v>9119.4</c:v>
                </c:pt>
                <c:pt idx="732">
                  <c:v>9217.9500000000007</c:v>
                </c:pt>
                <c:pt idx="733">
                  <c:v>9306.6</c:v>
                </c:pt>
                <c:pt idx="734">
                  <c:v>9351.85</c:v>
                </c:pt>
                <c:pt idx="735">
                  <c:v>9342.15</c:v>
                </c:pt>
                <c:pt idx="736">
                  <c:v>9304.0499999999993</c:v>
                </c:pt>
                <c:pt idx="737">
                  <c:v>9313.7999999999993</c:v>
                </c:pt>
                <c:pt idx="738">
                  <c:v>9311.9500000000007</c:v>
                </c:pt>
                <c:pt idx="739">
                  <c:v>9359.9</c:v>
                </c:pt>
                <c:pt idx="740">
                  <c:v>9285.2999999999993</c:v>
                </c:pt>
                <c:pt idx="741">
                  <c:v>9314.0499999999993</c:v>
                </c:pt>
                <c:pt idx="742">
                  <c:v>9316.85</c:v>
                </c:pt>
                <c:pt idx="743">
                  <c:v>9407.2999999999993</c:v>
                </c:pt>
                <c:pt idx="744">
                  <c:v>9422.4</c:v>
                </c:pt>
                <c:pt idx="745">
                  <c:v>9400.9</c:v>
                </c:pt>
                <c:pt idx="746">
                  <c:v>9445.4</c:v>
                </c:pt>
                <c:pt idx="747">
                  <c:v>9512.25</c:v>
                </c:pt>
                <c:pt idx="748">
                  <c:v>9525.75</c:v>
                </c:pt>
                <c:pt idx="749">
                  <c:v>9429.4500000000007</c:v>
                </c:pt>
                <c:pt idx="750">
                  <c:v>9427.9</c:v>
                </c:pt>
                <c:pt idx="751">
                  <c:v>9438.25</c:v>
                </c:pt>
                <c:pt idx="752">
                  <c:v>9386.15</c:v>
                </c:pt>
                <c:pt idx="753">
                  <c:v>9360.5499999999993</c:v>
                </c:pt>
                <c:pt idx="754">
                  <c:v>9509.75</c:v>
                </c:pt>
                <c:pt idx="755">
                  <c:v>9595.1</c:v>
                </c:pt>
                <c:pt idx="756">
                  <c:v>9604.9</c:v>
                </c:pt>
              </c:numCache>
            </c:numRef>
          </c:val>
          <c:smooth val="1"/>
          <c:extLst>
            <c:ext xmlns:c16="http://schemas.microsoft.com/office/drawing/2014/chart" uri="{C3380CC4-5D6E-409C-BE32-E72D297353CC}">
              <c16:uniqueId val="{00000006-9BFC-46DC-8D83-75B33B6BE315}"/>
            </c:ext>
          </c:extLst>
        </c:ser>
        <c:dLbls>
          <c:showLegendKey val="0"/>
          <c:showVal val="0"/>
          <c:showCatName val="0"/>
          <c:showSerName val="0"/>
          <c:showPercent val="0"/>
          <c:showBubbleSize val="0"/>
        </c:dLbls>
        <c:smooth val="0"/>
        <c:axId val="140530176"/>
        <c:axId val="122833728"/>
      </c:lineChart>
      <c:dateAx>
        <c:axId val="140530176"/>
        <c:scaling>
          <c:orientation val="minMax"/>
        </c:scaling>
        <c:delete val="0"/>
        <c:axPos val="b"/>
        <c:numFmt formatCode="[$-409]mmm\-yy;@" sourceLinked="0"/>
        <c:majorTickMark val="none"/>
        <c:minorTickMark val="none"/>
        <c:tickLblPos val="nextTo"/>
        <c:txPr>
          <a:bodyPr rot="-5400000" vert="horz"/>
          <a:lstStyle/>
          <a:p>
            <a:pPr>
              <a:defRPr/>
            </a:pPr>
            <a:endParaRPr lang="en-US"/>
          </a:p>
        </c:txPr>
        <c:crossAx val="122833728"/>
        <c:crosses val="autoZero"/>
        <c:auto val="1"/>
        <c:lblOffset val="100"/>
        <c:baseTimeUnit val="days"/>
      </c:dateAx>
      <c:valAx>
        <c:axId val="122833728"/>
        <c:scaling>
          <c:orientation val="minMax"/>
          <c:min val="6500"/>
        </c:scaling>
        <c:delete val="0"/>
        <c:axPos val="l"/>
        <c:majorGridlines/>
        <c:numFmt formatCode="#,##0" sourceLinked="0"/>
        <c:majorTickMark val="out"/>
        <c:minorTickMark val="none"/>
        <c:tickLblPos val="nextTo"/>
        <c:spPr>
          <a:ln>
            <a:noFill/>
          </a:ln>
        </c:spPr>
        <c:crossAx val="140530176"/>
        <c:crosses val="autoZero"/>
        <c:crossBetween val="between"/>
      </c:valAx>
    </c:plotArea>
    <c:plotVisOnly val="1"/>
    <c:dispBlanksAs val="gap"/>
    <c:showDLblsOverMax val="0"/>
  </c:chart>
  <c:spPr>
    <a:noFill/>
    <a:ln>
      <a:noFill/>
    </a:ln>
  </c:spPr>
  <c:txPr>
    <a:bodyPr/>
    <a:lstStyle/>
    <a:p>
      <a:pPr>
        <a:defRPr sz="1000">
          <a:latin typeface="Calibri" pitchFamily="34" charset="0"/>
        </a:defRPr>
      </a:pPr>
      <a:endParaRPr lang="en-US"/>
    </a:p>
  </c:txPr>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0019439742929329E-2"/>
          <c:y val="0.13575596215940633"/>
          <c:w val="0.973089447347119"/>
          <c:h val="0.6670665042768934"/>
        </c:manualLayout>
      </c:layout>
      <c:barChart>
        <c:barDir val="col"/>
        <c:grouping val="clustered"/>
        <c:varyColors val="0"/>
        <c:ser>
          <c:idx val="1"/>
          <c:order val="0"/>
          <c:tx>
            <c:strRef>
              <c:f>'Nifty EPS'!$B$1</c:f>
              <c:strCache>
                <c:ptCount val="1"/>
                <c:pt idx="0">
                  <c:v>Nifty EPS (INR)</c:v>
                </c:pt>
              </c:strCache>
            </c:strRef>
          </c:tx>
          <c:spPr>
            <a:solidFill>
              <a:srgbClr val="E1E1FF"/>
            </a:solidFill>
            <a:ln w="12700">
              <a:noFill/>
              <a:prstDash val="solid"/>
            </a:ln>
          </c:spPr>
          <c:invertIfNegative val="0"/>
          <c:dPt>
            <c:idx val="0"/>
            <c:invertIfNegative val="0"/>
            <c:bubble3D val="0"/>
            <c:spPr>
              <a:solidFill>
                <a:schemeClr val="accent1">
                  <a:lumMod val="40000"/>
                  <a:lumOff val="60000"/>
                </a:schemeClr>
              </a:solidFill>
              <a:ln w="12700">
                <a:noFill/>
                <a:prstDash val="solid"/>
              </a:ln>
            </c:spPr>
            <c:extLst>
              <c:ext xmlns:c16="http://schemas.microsoft.com/office/drawing/2014/chart" uri="{C3380CC4-5D6E-409C-BE32-E72D297353CC}">
                <c16:uniqueId val="{00000001-BE19-40A6-A642-627FDD83BBA2}"/>
              </c:ext>
            </c:extLst>
          </c:dPt>
          <c:dPt>
            <c:idx val="1"/>
            <c:invertIfNegative val="0"/>
            <c:bubble3D val="0"/>
            <c:spPr>
              <a:solidFill>
                <a:schemeClr val="accent1">
                  <a:lumMod val="40000"/>
                  <a:lumOff val="60000"/>
                </a:schemeClr>
              </a:solidFill>
              <a:ln w="12700">
                <a:noFill/>
                <a:prstDash val="solid"/>
              </a:ln>
            </c:spPr>
            <c:extLst>
              <c:ext xmlns:c16="http://schemas.microsoft.com/office/drawing/2014/chart" uri="{C3380CC4-5D6E-409C-BE32-E72D297353CC}">
                <c16:uniqueId val="{00000003-BE19-40A6-A642-627FDD83BBA2}"/>
              </c:ext>
            </c:extLst>
          </c:dPt>
          <c:dPt>
            <c:idx val="2"/>
            <c:invertIfNegative val="0"/>
            <c:bubble3D val="0"/>
            <c:spPr>
              <a:solidFill>
                <a:schemeClr val="accent1">
                  <a:lumMod val="40000"/>
                  <a:lumOff val="60000"/>
                </a:schemeClr>
              </a:solidFill>
              <a:ln w="12700">
                <a:noFill/>
                <a:prstDash val="solid"/>
              </a:ln>
            </c:spPr>
            <c:extLst>
              <c:ext xmlns:c16="http://schemas.microsoft.com/office/drawing/2014/chart" uri="{C3380CC4-5D6E-409C-BE32-E72D297353CC}">
                <c16:uniqueId val="{00000005-BE19-40A6-A642-627FDD83BBA2}"/>
              </c:ext>
            </c:extLst>
          </c:dPt>
          <c:dPt>
            <c:idx val="3"/>
            <c:invertIfNegative val="0"/>
            <c:bubble3D val="0"/>
            <c:spPr>
              <a:solidFill>
                <a:schemeClr val="accent1">
                  <a:lumMod val="40000"/>
                  <a:lumOff val="60000"/>
                </a:schemeClr>
              </a:solidFill>
              <a:ln w="12700">
                <a:noFill/>
                <a:prstDash val="solid"/>
              </a:ln>
            </c:spPr>
            <c:extLst>
              <c:ext xmlns:c16="http://schemas.microsoft.com/office/drawing/2014/chart" uri="{C3380CC4-5D6E-409C-BE32-E72D297353CC}">
                <c16:uniqueId val="{00000007-BE19-40A6-A642-627FDD83BBA2}"/>
              </c:ext>
            </c:extLst>
          </c:dPt>
          <c:dPt>
            <c:idx val="4"/>
            <c:invertIfNegative val="0"/>
            <c:bubble3D val="0"/>
            <c:spPr>
              <a:solidFill>
                <a:schemeClr val="accent1">
                  <a:lumMod val="40000"/>
                  <a:lumOff val="60000"/>
                </a:schemeClr>
              </a:solidFill>
              <a:ln w="12700">
                <a:noFill/>
                <a:prstDash val="solid"/>
              </a:ln>
            </c:spPr>
            <c:extLst>
              <c:ext xmlns:c16="http://schemas.microsoft.com/office/drawing/2014/chart" uri="{C3380CC4-5D6E-409C-BE32-E72D297353CC}">
                <c16:uniqueId val="{00000009-BE19-40A6-A642-627FDD83BBA2}"/>
              </c:ext>
            </c:extLst>
          </c:dPt>
          <c:dPt>
            <c:idx val="5"/>
            <c:invertIfNegative val="0"/>
            <c:bubble3D val="0"/>
            <c:spPr>
              <a:solidFill>
                <a:schemeClr val="accent1">
                  <a:lumMod val="40000"/>
                  <a:lumOff val="60000"/>
                </a:schemeClr>
              </a:solidFill>
              <a:ln w="12700">
                <a:noFill/>
                <a:prstDash val="solid"/>
              </a:ln>
            </c:spPr>
            <c:extLst>
              <c:ext xmlns:c16="http://schemas.microsoft.com/office/drawing/2014/chart" uri="{C3380CC4-5D6E-409C-BE32-E72D297353CC}">
                <c16:uniqueId val="{0000000B-BE19-40A6-A642-627FDD83BBA2}"/>
              </c:ext>
            </c:extLst>
          </c:dPt>
          <c:dPt>
            <c:idx val="6"/>
            <c:invertIfNegative val="0"/>
            <c:bubble3D val="0"/>
            <c:spPr>
              <a:solidFill>
                <a:schemeClr val="accent1">
                  <a:lumMod val="40000"/>
                  <a:lumOff val="60000"/>
                </a:schemeClr>
              </a:solidFill>
              <a:ln w="12700">
                <a:noFill/>
                <a:prstDash val="solid"/>
              </a:ln>
            </c:spPr>
            <c:extLst>
              <c:ext xmlns:c16="http://schemas.microsoft.com/office/drawing/2014/chart" uri="{C3380CC4-5D6E-409C-BE32-E72D297353CC}">
                <c16:uniqueId val="{0000000D-BE19-40A6-A642-627FDD83BBA2}"/>
              </c:ext>
            </c:extLst>
          </c:dPt>
          <c:dPt>
            <c:idx val="7"/>
            <c:invertIfNegative val="0"/>
            <c:bubble3D val="0"/>
            <c:spPr>
              <a:solidFill>
                <a:schemeClr val="accent1">
                  <a:lumMod val="40000"/>
                  <a:lumOff val="60000"/>
                </a:schemeClr>
              </a:solidFill>
              <a:ln w="12700">
                <a:noFill/>
                <a:prstDash val="solid"/>
              </a:ln>
            </c:spPr>
            <c:extLst>
              <c:ext xmlns:c16="http://schemas.microsoft.com/office/drawing/2014/chart" uri="{C3380CC4-5D6E-409C-BE32-E72D297353CC}">
                <c16:uniqueId val="{0000000F-BE19-40A6-A642-627FDD83BBA2}"/>
              </c:ext>
            </c:extLst>
          </c:dPt>
          <c:dPt>
            <c:idx val="8"/>
            <c:invertIfNegative val="0"/>
            <c:bubble3D val="0"/>
            <c:spPr>
              <a:solidFill>
                <a:schemeClr val="accent1">
                  <a:lumMod val="40000"/>
                  <a:lumOff val="60000"/>
                </a:schemeClr>
              </a:solidFill>
              <a:ln w="12700">
                <a:noFill/>
                <a:prstDash val="solid"/>
              </a:ln>
            </c:spPr>
            <c:extLst>
              <c:ext xmlns:c16="http://schemas.microsoft.com/office/drawing/2014/chart" uri="{C3380CC4-5D6E-409C-BE32-E72D297353CC}">
                <c16:uniqueId val="{00000011-BE19-40A6-A642-627FDD83BBA2}"/>
              </c:ext>
            </c:extLst>
          </c:dPt>
          <c:dPt>
            <c:idx val="9"/>
            <c:invertIfNegative val="0"/>
            <c:bubble3D val="0"/>
            <c:spPr>
              <a:solidFill>
                <a:schemeClr val="accent1">
                  <a:lumMod val="40000"/>
                  <a:lumOff val="60000"/>
                </a:schemeClr>
              </a:solidFill>
              <a:ln w="12700">
                <a:noFill/>
                <a:prstDash val="solid"/>
              </a:ln>
            </c:spPr>
            <c:extLst>
              <c:ext xmlns:c16="http://schemas.microsoft.com/office/drawing/2014/chart" uri="{C3380CC4-5D6E-409C-BE32-E72D297353CC}">
                <c16:uniqueId val="{00000013-BE19-40A6-A642-627FDD83BBA2}"/>
              </c:ext>
            </c:extLst>
          </c:dPt>
          <c:dPt>
            <c:idx val="10"/>
            <c:invertIfNegative val="0"/>
            <c:bubble3D val="0"/>
            <c:spPr>
              <a:solidFill>
                <a:schemeClr val="accent1">
                  <a:lumMod val="40000"/>
                  <a:lumOff val="60000"/>
                </a:schemeClr>
              </a:solidFill>
              <a:ln w="12700">
                <a:noFill/>
                <a:prstDash val="solid"/>
              </a:ln>
            </c:spPr>
            <c:extLst>
              <c:ext xmlns:c16="http://schemas.microsoft.com/office/drawing/2014/chart" uri="{C3380CC4-5D6E-409C-BE32-E72D297353CC}">
                <c16:uniqueId val="{00000015-BE19-40A6-A642-627FDD83BBA2}"/>
              </c:ext>
            </c:extLst>
          </c:dPt>
          <c:dPt>
            <c:idx val="11"/>
            <c:invertIfNegative val="0"/>
            <c:bubble3D val="0"/>
            <c:spPr>
              <a:solidFill>
                <a:schemeClr val="accent1">
                  <a:lumMod val="40000"/>
                  <a:lumOff val="60000"/>
                </a:schemeClr>
              </a:solidFill>
              <a:ln w="12700">
                <a:noFill/>
                <a:prstDash val="solid"/>
              </a:ln>
            </c:spPr>
            <c:extLst>
              <c:ext xmlns:c16="http://schemas.microsoft.com/office/drawing/2014/chart" uri="{C3380CC4-5D6E-409C-BE32-E72D297353CC}">
                <c16:uniqueId val="{00000017-BE19-40A6-A642-627FDD83BBA2}"/>
              </c:ext>
            </c:extLst>
          </c:dPt>
          <c:dPt>
            <c:idx val="12"/>
            <c:invertIfNegative val="0"/>
            <c:bubble3D val="0"/>
            <c:spPr>
              <a:solidFill>
                <a:schemeClr val="accent1">
                  <a:lumMod val="40000"/>
                  <a:lumOff val="60000"/>
                </a:schemeClr>
              </a:solidFill>
              <a:ln w="12700">
                <a:noFill/>
                <a:prstDash val="solid"/>
              </a:ln>
            </c:spPr>
            <c:extLst>
              <c:ext xmlns:c16="http://schemas.microsoft.com/office/drawing/2014/chart" uri="{C3380CC4-5D6E-409C-BE32-E72D297353CC}">
                <c16:uniqueId val="{00000019-BE19-40A6-A642-627FDD83BBA2}"/>
              </c:ext>
            </c:extLst>
          </c:dPt>
          <c:dPt>
            <c:idx val="13"/>
            <c:invertIfNegative val="0"/>
            <c:bubble3D val="0"/>
            <c:spPr>
              <a:solidFill>
                <a:schemeClr val="accent1">
                  <a:lumMod val="40000"/>
                  <a:lumOff val="60000"/>
                </a:schemeClr>
              </a:solidFill>
              <a:ln w="12700">
                <a:noFill/>
                <a:prstDash val="solid"/>
              </a:ln>
            </c:spPr>
            <c:extLst>
              <c:ext xmlns:c16="http://schemas.microsoft.com/office/drawing/2014/chart" uri="{C3380CC4-5D6E-409C-BE32-E72D297353CC}">
                <c16:uniqueId val="{0000001B-BE19-40A6-A642-627FDD83BBA2}"/>
              </c:ext>
            </c:extLst>
          </c:dPt>
          <c:dPt>
            <c:idx val="14"/>
            <c:invertIfNegative val="0"/>
            <c:bubble3D val="0"/>
            <c:spPr>
              <a:solidFill>
                <a:srgbClr val="4F81BD">
                  <a:lumMod val="40000"/>
                  <a:lumOff val="60000"/>
                </a:srgbClr>
              </a:solidFill>
              <a:ln w="12700">
                <a:noFill/>
                <a:prstDash val="solid"/>
              </a:ln>
            </c:spPr>
            <c:extLst>
              <c:ext xmlns:c16="http://schemas.microsoft.com/office/drawing/2014/chart" uri="{C3380CC4-5D6E-409C-BE32-E72D297353CC}">
                <c16:uniqueId val="{0000001D-BE19-40A6-A642-627FDD83BBA2}"/>
              </c:ext>
            </c:extLst>
          </c:dPt>
          <c:dPt>
            <c:idx val="15"/>
            <c:invertIfNegative val="0"/>
            <c:bubble3D val="0"/>
            <c:spPr>
              <a:solidFill>
                <a:srgbClr val="4F81BD">
                  <a:lumMod val="40000"/>
                  <a:lumOff val="60000"/>
                </a:srgbClr>
              </a:solidFill>
              <a:ln w="12700">
                <a:noFill/>
                <a:prstDash val="solid"/>
              </a:ln>
            </c:spPr>
            <c:extLst>
              <c:ext xmlns:c16="http://schemas.microsoft.com/office/drawing/2014/chart" uri="{C3380CC4-5D6E-409C-BE32-E72D297353CC}">
                <c16:uniqueId val="{0000001F-BE19-40A6-A642-627FDD83BBA2}"/>
              </c:ext>
            </c:extLst>
          </c:dPt>
          <c:dPt>
            <c:idx val="16"/>
            <c:invertIfNegative val="0"/>
            <c:bubble3D val="0"/>
            <c:spPr>
              <a:solidFill>
                <a:schemeClr val="accent1">
                  <a:lumMod val="50000"/>
                </a:schemeClr>
              </a:solidFill>
              <a:ln w="12700">
                <a:noFill/>
                <a:prstDash val="solid"/>
              </a:ln>
            </c:spPr>
            <c:extLst>
              <c:ext xmlns:c16="http://schemas.microsoft.com/office/drawing/2014/chart" uri="{C3380CC4-5D6E-409C-BE32-E72D297353CC}">
                <c16:uniqueId val="{00000021-BE19-40A6-A642-627FDD83BBA2}"/>
              </c:ext>
            </c:extLst>
          </c:dPt>
          <c:dPt>
            <c:idx val="17"/>
            <c:invertIfNegative val="0"/>
            <c:bubble3D val="0"/>
            <c:spPr>
              <a:solidFill>
                <a:srgbClr val="4F81BD">
                  <a:lumMod val="50000"/>
                </a:srgbClr>
              </a:solidFill>
              <a:ln w="12700">
                <a:noFill/>
                <a:prstDash val="solid"/>
              </a:ln>
            </c:spPr>
            <c:extLst>
              <c:ext xmlns:c16="http://schemas.microsoft.com/office/drawing/2014/chart" uri="{C3380CC4-5D6E-409C-BE32-E72D297353CC}">
                <c16:uniqueId val="{00000023-BE19-40A6-A642-627FDD83BBA2}"/>
              </c:ext>
            </c:extLst>
          </c:dPt>
          <c:dPt>
            <c:idx val="18"/>
            <c:invertIfNegative val="0"/>
            <c:bubble3D val="0"/>
            <c:spPr>
              <a:solidFill>
                <a:srgbClr val="4F81BD">
                  <a:lumMod val="50000"/>
                </a:srgbClr>
              </a:solidFill>
              <a:ln w="12700">
                <a:noFill/>
                <a:prstDash val="solid"/>
              </a:ln>
            </c:spPr>
            <c:extLst>
              <c:ext xmlns:c16="http://schemas.microsoft.com/office/drawing/2014/chart" uri="{C3380CC4-5D6E-409C-BE32-E72D297353CC}">
                <c16:uniqueId val="{00000025-BE19-40A6-A642-627FDD83BBA2}"/>
              </c:ext>
            </c:extLst>
          </c:dPt>
          <c:dLbls>
            <c:dLbl>
              <c:idx val="0"/>
              <c:layout>
                <c:manualLayout>
                  <c:x val="5.9202605129882934E-3"/>
                  <c:y val="1.022947263061926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E19-40A6-A642-627FDD83BBA2}"/>
                </c:ext>
              </c:extLst>
            </c:dLbl>
            <c:dLbl>
              <c:idx val="1"/>
              <c:layout>
                <c:manualLayout>
                  <c:x val="4.4160718013969927E-3"/>
                  <c:y val="9.8826984267475267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E19-40A6-A642-627FDD83BBA2}"/>
                </c:ext>
              </c:extLst>
            </c:dLbl>
            <c:dLbl>
              <c:idx val="2"/>
              <c:layout>
                <c:manualLayout>
                  <c:x val="2.968282247191804E-3"/>
                  <c:y val="1.108712567153426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E19-40A6-A642-627FDD83BBA2}"/>
                </c:ext>
              </c:extLst>
            </c:dLbl>
            <c:dLbl>
              <c:idx val="3"/>
              <c:layout>
                <c:manualLayout>
                  <c:x val="3.2095059327201612E-3"/>
                  <c:y val="3.6671071640736823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E19-40A6-A642-627FDD83BBA2}"/>
                </c:ext>
              </c:extLst>
            </c:dLbl>
            <c:dLbl>
              <c:idx val="4"/>
              <c:layout>
                <c:manualLayout>
                  <c:x val="3.4509069609465412E-3"/>
                  <c:y val="1.001474394203353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E19-40A6-A642-627FDD83BBA2}"/>
                </c:ext>
              </c:extLst>
            </c:dLbl>
            <c:dLbl>
              <c:idx val="5"/>
              <c:layout>
                <c:manualLayout>
                  <c:x val="2.0029400640432771E-3"/>
                  <c:y val="1.228210559459092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BE19-40A6-A642-627FDD83BBA2}"/>
                </c:ext>
              </c:extLst>
            </c:dLbl>
            <c:dLbl>
              <c:idx val="6"/>
              <c:layout>
                <c:manualLayout>
                  <c:x val="2.2443410922698692E-3"/>
                  <c:y val="1.498005351089556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BE19-40A6-A642-627FDD83BBA2}"/>
                </c:ext>
              </c:extLst>
            </c:dLbl>
            <c:dLbl>
              <c:idx val="7"/>
              <c:layout>
                <c:manualLayout>
                  <c:x val="2.4855647777999304E-3"/>
                  <c:y val="1.560549858607512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BE19-40A6-A642-627FDD83BBA2}"/>
                </c:ext>
              </c:extLst>
            </c:dLbl>
            <c:dLbl>
              <c:idx val="8"/>
              <c:layout>
                <c:manualLayout>
                  <c:x val="4.4161563884579733E-3"/>
                  <c:y val="9.6449216739534459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BE19-40A6-A642-627FDD83BBA2}"/>
                </c:ext>
              </c:extLst>
            </c:dLbl>
            <c:dLbl>
              <c:idx val="9"/>
              <c:layout>
                <c:manualLayout>
                  <c:x val="6.3465706564199125E-3"/>
                  <c:y val="9.9179395962251671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BE19-40A6-A642-627FDD83BBA2}"/>
                </c:ext>
              </c:extLst>
            </c:dLbl>
            <c:dLbl>
              <c:idx val="10"/>
              <c:layout>
                <c:manualLayout>
                  <c:x val="6.5879716846463524E-3"/>
                  <c:y val="8.7654668241061388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BE19-40A6-A642-627FDD83BBA2}"/>
                </c:ext>
              </c:extLst>
            </c:dLbl>
            <c:dLbl>
              <c:idx val="11"/>
              <c:layout>
                <c:manualLayout>
                  <c:x val="3.4508142053105892E-3"/>
                  <c:y val="8.0967702371150547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BE19-40A6-A642-627FDD83BBA2}"/>
                </c:ext>
              </c:extLst>
            </c:dLbl>
            <c:dLbl>
              <c:idx val="12"/>
              <c:layout>
                <c:manualLayout>
                  <c:x val="3.6922152335368283E-3"/>
                  <c:y val="9.7796689595251746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BE19-40A6-A642-627FDD83BBA2}"/>
                </c:ext>
              </c:extLst>
            </c:dLbl>
            <c:dLbl>
              <c:idx val="13"/>
              <c:layout>
                <c:manualLayout>
                  <c:x val="3.9334389190661687E-3"/>
                  <c:y val="1.1996905373601029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BE19-40A6-A642-627FDD83BBA2}"/>
                </c:ext>
              </c:extLst>
            </c:dLbl>
            <c:dLbl>
              <c:idx val="14"/>
              <c:layout>
                <c:manualLayout>
                  <c:x val="4.1748399472925374E-3"/>
                  <c:y val="1.613262125153892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BE19-40A6-A642-627FDD83BBA2}"/>
                </c:ext>
              </c:extLst>
            </c:dLbl>
            <c:dLbl>
              <c:idx val="15"/>
              <c:layout>
                <c:manualLayout>
                  <c:x val="2.0965968997465091E-3"/>
                  <c:y val="2.054008939259136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BE19-40A6-A642-627FDD83BBA2}"/>
                </c:ext>
              </c:extLst>
            </c:dLbl>
            <c:dLbl>
              <c:idx val="16"/>
              <c:layout>
                <c:manualLayout>
                  <c:x val="0"/>
                  <c:y val="1.67364016736401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BE19-40A6-A642-627FDD83BBA2}"/>
                </c:ext>
              </c:extLst>
            </c:dLbl>
            <c:dLbl>
              <c:idx val="18"/>
              <c:layout>
                <c:manualLayout>
                  <c:x val="0"/>
                  <c:y val="1.67364016736401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5-BE19-40A6-A642-627FDD83BBA2}"/>
                </c:ext>
              </c:extLst>
            </c:dLbl>
            <c:dLbl>
              <c:idx val="19"/>
              <c:layout>
                <c:manualLayout>
                  <c:x val="0"/>
                  <c:y val="1.67364016736401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6-BE19-40A6-A642-627FDD83BBA2}"/>
                </c:ext>
              </c:extLst>
            </c:dLbl>
            <c:dLbl>
              <c:idx val="20"/>
              <c:layout>
                <c:manualLayout>
                  <c:x val="0"/>
                  <c:y val="1.67364016736401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7-BE19-40A6-A642-627FDD83BBA2}"/>
                </c:ext>
              </c:extLst>
            </c:dLbl>
            <c:dLbl>
              <c:idx val="21"/>
              <c:layout>
                <c:manualLayout>
                  <c:x val="-2.7511945622191556E-3"/>
                  <c:y val="1.609725562547360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8-BE19-40A6-A642-627FDD83BBA2}"/>
                </c:ext>
              </c:extLst>
            </c:dLbl>
            <c:numFmt formatCode="#,##0" sourceLinked="0"/>
            <c:spPr>
              <a:noFill/>
              <a:ln w="25400">
                <a:noFill/>
              </a:ln>
            </c:spPr>
            <c:txPr>
              <a:bodyPr/>
              <a:lstStyle/>
              <a:p>
                <a:pPr>
                  <a:defRPr sz="900" b="0">
                    <a:solidFill>
                      <a:sysClr val="windowText" lastClr="00000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'Nifty EPS'!$A$6:$A$24</c:f>
              <c:strCache>
                <c:ptCount val="19"/>
                <c:pt idx="0">
                  <c:v>FY01</c:v>
                </c:pt>
                <c:pt idx="1">
                  <c:v>FY02</c:v>
                </c:pt>
                <c:pt idx="2">
                  <c:v>FY03</c:v>
                </c:pt>
                <c:pt idx="3">
                  <c:v>FY04</c:v>
                </c:pt>
                <c:pt idx="4">
                  <c:v>FY05</c:v>
                </c:pt>
                <c:pt idx="5">
                  <c:v>FY06</c:v>
                </c:pt>
                <c:pt idx="6">
                  <c:v>FY07</c:v>
                </c:pt>
                <c:pt idx="7">
                  <c:v>FY08</c:v>
                </c:pt>
                <c:pt idx="8">
                  <c:v>FY09</c:v>
                </c:pt>
                <c:pt idx="9">
                  <c:v>FY10</c:v>
                </c:pt>
                <c:pt idx="10">
                  <c:v>FY11</c:v>
                </c:pt>
                <c:pt idx="11">
                  <c:v>FY12</c:v>
                </c:pt>
                <c:pt idx="12">
                  <c:v>FY13</c:v>
                </c:pt>
                <c:pt idx="13">
                  <c:v>FY14</c:v>
                </c:pt>
                <c:pt idx="14">
                  <c:v>FY15</c:v>
                </c:pt>
                <c:pt idx="15">
                  <c:v>FY16</c:v>
                </c:pt>
                <c:pt idx="16">
                  <c:v>FY17E</c:v>
                </c:pt>
                <c:pt idx="17">
                  <c:v>FY18E</c:v>
                </c:pt>
                <c:pt idx="18">
                  <c:v>FY19E</c:v>
                </c:pt>
              </c:strCache>
            </c:strRef>
          </c:cat>
          <c:val>
            <c:numRef>
              <c:f>'Nifty EPS'!$B$6:$B$24</c:f>
              <c:numCache>
                <c:formatCode>0</c:formatCode>
                <c:ptCount val="19"/>
                <c:pt idx="0">
                  <c:v>72.632789857663866</c:v>
                </c:pt>
                <c:pt idx="1">
                  <c:v>78.054963341951961</c:v>
                </c:pt>
                <c:pt idx="2">
                  <c:v>92.367038490098338</c:v>
                </c:pt>
                <c:pt idx="3">
                  <c:v>130.79422373896475</c:v>
                </c:pt>
                <c:pt idx="4">
                  <c:v>168.90951912287292</c:v>
                </c:pt>
                <c:pt idx="5">
                  <c:v>183.98081313194925</c:v>
                </c:pt>
                <c:pt idx="6">
                  <c:v>235.53669833714088</c:v>
                </c:pt>
                <c:pt idx="7">
                  <c:v>281.20027832592859</c:v>
                </c:pt>
                <c:pt idx="8">
                  <c:v>251.10754935582742</c:v>
                </c:pt>
                <c:pt idx="9">
                  <c:v>246.50369132624337</c:v>
                </c:pt>
                <c:pt idx="10">
                  <c:v>314.95236141747336</c:v>
                </c:pt>
                <c:pt idx="11">
                  <c:v>348.89742779650697</c:v>
                </c:pt>
                <c:pt idx="12">
                  <c:v>368.97615019217034</c:v>
                </c:pt>
                <c:pt idx="13">
                  <c:v>403.70232679003124</c:v>
                </c:pt>
                <c:pt idx="14">
                  <c:v>413.36233412742786</c:v>
                </c:pt>
                <c:pt idx="15">
                  <c:v>393.59134734466301</c:v>
                </c:pt>
                <c:pt idx="16">
                  <c:v>416.53464273769805</c:v>
                </c:pt>
                <c:pt idx="17">
                  <c:v>498.46048264819393</c:v>
                </c:pt>
                <c:pt idx="18">
                  <c:v>599.49260863897155</c:v>
                </c:pt>
              </c:numCache>
            </c:numRef>
          </c:val>
          <c:extLst>
            <c:ext xmlns:c16="http://schemas.microsoft.com/office/drawing/2014/chart" uri="{C3380CC4-5D6E-409C-BE32-E72D297353CC}">
              <c16:uniqueId val="{00000029-BE19-40A6-A642-627FDD83BBA2}"/>
            </c:ext>
          </c:extLst>
        </c:ser>
        <c:dLbls>
          <c:showLegendKey val="0"/>
          <c:showVal val="0"/>
          <c:showCatName val="0"/>
          <c:showSerName val="0"/>
          <c:showPercent val="0"/>
          <c:showBubbleSize val="0"/>
        </c:dLbls>
        <c:gapWidth val="50"/>
        <c:axId val="121376256"/>
        <c:axId val="118115712"/>
      </c:barChart>
      <c:catAx>
        <c:axId val="121376256"/>
        <c:scaling>
          <c:orientation val="minMax"/>
        </c:scaling>
        <c:delete val="0"/>
        <c:axPos val="b"/>
        <c:numFmt formatCode="General" sourceLinked="1"/>
        <c:majorTickMark val="none"/>
        <c:minorTickMark val="none"/>
        <c:tickLblPos val="nextTo"/>
        <c:spPr>
          <a:ln w="3175">
            <a:solidFill>
              <a:srgbClr val="000000"/>
            </a:solidFill>
            <a:prstDash val="solid"/>
          </a:ln>
        </c:spPr>
        <c:txPr>
          <a:bodyPr rot="-5400000" vert="horz"/>
          <a:lstStyle/>
          <a:p>
            <a:pPr>
              <a:defRPr sz="900"/>
            </a:pPr>
            <a:endParaRPr lang="en-US"/>
          </a:p>
        </c:txPr>
        <c:crossAx val="118115712"/>
        <c:crosses val="autoZero"/>
        <c:auto val="0"/>
        <c:lblAlgn val="ctr"/>
        <c:lblOffset val="100"/>
        <c:tickLblSkip val="1"/>
        <c:tickMarkSkip val="1"/>
        <c:noMultiLvlLbl val="0"/>
      </c:catAx>
      <c:valAx>
        <c:axId val="118115712"/>
        <c:scaling>
          <c:orientation val="minMax"/>
        </c:scaling>
        <c:delete val="1"/>
        <c:axPos val="l"/>
        <c:numFmt formatCode="0" sourceLinked="1"/>
        <c:majorTickMark val="out"/>
        <c:minorTickMark val="none"/>
        <c:tickLblPos val="none"/>
        <c:crossAx val="121376256"/>
        <c:crosses val="autoZero"/>
        <c:crossBetween val="between"/>
        <c:majorUnit val="250"/>
      </c:valAx>
      <c:spPr>
        <a:noFill/>
        <a:ln w="25400">
          <a:noFill/>
        </a:ln>
      </c:spPr>
    </c:plotArea>
    <c:plotVisOnly val="1"/>
    <c:dispBlanksAs val="gap"/>
    <c:showDLblsOverMax val="0"/>
  </c:chart>
  <c:spPr>
    <a:gradFill>
      <a:gsLst>
        <a:gs pos="6000">
          <a:srgbClr val="FFCC00">
            <a:tint val="66000"/>
            <a:satMod val="160000"/>
            <a:lumMod val="0"/>
            <a:lumOff val="100000"/>
          </a:srgbClr>
        </a:gs>
        <a:gs pos="59000">
          <a:srgbClr val="FFCC00">
            <a:tint val="44500"/>
            <a:satMod val="160000"/>
          </a:srgbClr>
        </a:gs>
        <a:gs pos="100000">
          <a:srgbClr val="FFCC00">
            <a:tint val="23500"/>
            <a:satMod val="160000"/>
          </a:srgbClr>
        </a:gs>
      </a:gsLst>
      <a:lin ang="2700000" scaled="1"/>
    </a:gradFill>
    <a:ln w="9525">
      <a:noFill/>
    </a:ln>
    <a:effectLst>
      <a:glow rad="190500">
        <a:srgbClr val="FFC000">
          <a:alpha val="20000"/>
        </a:srgbClr>
      </a:glow>
    </a:effectLst>
  </c:spPr>
  <c:txPr>
    <a:bodyPr/>
    <a:lstStyle/>
    <a:p>
      <a:pPr>
        <a:defRPr sz="1000" b="0" i="0" u="none" strike="noStrike" baseline="0">
          <a:solidFill>
            <a:srgbClr val="000000"/>
          </a:solidFill>
          <a:latin typeface="Calibri" pitchFamily="34" charset="0"/>
          <a:ea typeface="Arial"/>
          <a:cs typeface="Arial"/>
        </a:defRPr>
      </a:pPr>
      <a:endParaRPr lang="en-US"/>
    </a:p>
  </c:tx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038792425654698E-3"/>
          <c:y val="8.2444028152010046E-2"/>
          <c:w val="0.98118683616650726"/>
          <c:h val="0.62160407610060586"/>
        </c:manualLayout>
      </c:layout>
      <c:barChart>
        <c:barDir val="col"/>
        <c:grouping val="clustered"/>
        <c:varyColors val="0"/>
        <c:ser>
          <c:idx val="0"/>
          <c:order val="0"/>
          <c:tx>
            <c:strRef>
              <c:f>'[Modi 3 year Note Data - Markets &amp; Earnings.xlsx]Sectors PAT trend'!$M$2</c:f>
              <c:strCache>
                <c:ptCount val="1"/>
                <c:pt idx="0">
                  <c:v>PAT CAGR FY15-17E (%)</c:v>
                </c:pt>
              </c:strCache>
            </c:strRef>
          </c:tx>
          <c:invertIfNegative val="0"/>
          <c:dPt>
            <c:idx val="8"/>
            <c:invertIfNegative val="0"/>
            <c:bubble3D val="0"/>
            <c:spPr>
              <a:solidFill>
                <a:schemeClr val="tx2">
                  <a:lumMod val="60000"/>
                  <a:lumOff val="40000"/>
                </a:schemeClr>
              </a:solidFill>
            </c:spPr>
            <c:extLst>
              <c:ext xmlns:c16="http://schemas.microsoft.com/office/drawing/2014/chart" uri="{C3380CC4-5D6E-409C-BE32-E72D297353CC}">
                <c16:uniqueId val="{00000001-DD5B-4791-86EA-14551662AAEC}"/>
              </c:ext>
            </c:extLst>
          </c:dPt>
          <c:dPt>
            <c:idx val="11"/>
            <c:invertIfNegative val="0"/>
            <c:bubble3D val="0"/>
            <c:spPr>
              <a:solidFill>
                <a:schemeClr val="bg1">
                  <a:lumMod val="65000"/>
                </a:schemeClr>
              </a:solidFill>
            </c:spPr>
            <c:extLst>
              <c:ext xmlns:c16="http://schemas.microsoft.com/office/drawing/2014/chart" uri="{C3380CC4-5D6E-409C-BE32-E72D297353CC}">
                <c16:uniqueId val="{00000003-DD5B-4791-86EA-14551662AAEC}"/>
              </c:ext>
            </c:extLst>
          </c:dPt>
          <c:dPt>
            <c:idx val="12"/>
            <c:invertIfNegative val="0"/>
            <c:bubble3D val="0"/>
            <c:spPr>
              <a:solidFill>
                <a:schemeClr val="bg1">
                  <a:lumMod val="65000"/>
                </a:schemeClr>
              </a:solidFill>
            </c:spPr>
            <c:extLst>
              <c:ext xmlns:c16="http://schemas.microsoft.com/office/drawing/2014/chart" uri="{C3380CC4-5D6E-409C-BE32-E72D297353CC}">
                <c16:uniqueId val="{00000005-DD5B-4791-86EA-14551662AAEC}"/>
              </c:ext>
            </c:extLst>
          </c:dPt>
          <c:dPt>
            <c:idx val="13"/>
            <c:invertIfNegative val="0"/>
            <c:bubble3D val="0"/>
            <c:spPr>
              <a:solidFill>
                <a:schemeClr val="bg1">
                  <a:lumMod val="65000"/>
                </a:schemeClr>
              </a:solidFill>
            </c:spPr>
            <c:extLst>
              <c:ext xmlns:c16="http://schemas.microsoft.com/office/drawing/2014/chart" uri="{C3380CC4-5D6E-409C-BE32-E72D297353CC}">
                <c16:uniqueId val="{00000007-DD5B-4791-86EA-14551662AAEC}"/>
              </c:ext>
            </c:extLst>
          </c:dPt>
          <c:dPt>
            <c:idx val="14"/>
            <c:invertIfNegative val="0"/>
            <c:bubble3D val="0"/>
            <c:spPr>
              <a:solidFill>
                <a:schemeClr val="bg1">
                  <a:lumMod val="65000"/>
                </a:schemeClr>
              </a:solidFill>
            </c:spPr>
            <c:extLst>
              <c:ext xmlns:c16="http://schemas.microsoft.com/office/drawing/2014/chart" uri="{C3380CC4-5D6E-409C-BE32-E72D297353CC}">
                <c16:uniqueId val="{00000009-DD5B-4791-86EA-14551662AAEC}"/>
              </c:ext>
            </c:extLst>
          </c:dPt>
          <c:dPt>
            <c:idx val="15"/>
            <c:invertIfNegative val="0"/>
            <c:bubble3D val="0"/>
            <c:spPr>
              <a:solidFill>
                <a:schemeClr val="bg1">
                  <a:lumMod val="65000"/>
                </a:schemeClr>
              </a:solidFill>
            </c:spPr>
            <c:extLst>
              <c:ext xmlns:c16="http://schemas.microsoft.com/office/drawing/2014/chart" uri="{C3380CC4-5D6E-409C-BE32-E72D297353CC}">
                <c16:uniqueId val="{0000000B-DD5B-4791-86EA-14551662AAEC}"/>
              </c:ext>
            </c:extLst>
          </c:dPt>
          <c:dPt>
            <c:idx val="16"/>
            <c:invertIfNegative val="0"/>
            <c:bubble3D val="0"/>
            <c:spPr>
              <a:solidFill>
                <a:schemeClr val="bg1">
                  <a:lumMod val="65000"/>
                </a:schemeClr>
              </a:solidFill>
            </c:spPr>
            <c:extLst>
              <c:ext xmlns:c16="http://schemas.microsoft.com/office/drawing/2014/chart" uri="{C3380CC4-5D6E-409C-BE32-E72D297353CC}">
                <c16:uniqueId val="{0000000D-DD5B-4791-86EA-14551662AAEC}"/>
              </c:ext>
            </c:extLst>
          </c:dPt>
          <c:dLbls>
            <c:dLbl>
              <c:idx val="0"/>
              <c:spPr/>
              <c:txPr>
                <a:bodyPr/>
                <a:lstStyle/>
                <a:p>
                  <a:pPr>
                    <a:defRPr b="1">
                      <a:solidFill>
                        <a:schemeClr val="tx2">
                          <a:lumMod val="60000"/>
                          <a:lumOff val="40000"/>
                        </a:schemeClr>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E-DD5B-4791-86EA-14551662AAEC}"/>
                </c:ext>
              </c:extLst>
            </c:dLbl>
            <c:dLbl>
              <c:idx val="1"/>
              <c:spPr/>
              <c:txPr>
                <a:bodyPr/>
                <a:lstStyle/>
                <a:p>
                  <a:pPr>
                    <a:defRPr b="1">
                      <a:solidFill>
                        <a:schemeClr val="tx2">
                          <a:lumMod val="60000"/>
                          <a:lumOff val="40000"/>
                        </a:schemeClr>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F-DD5B-4791-86EA-14551662AAEC}"/>
                </c:ext>
              </c:extLst>
            </c:dLbl>
            <c:dLbl>
              <c:idx val="2"/>
              <c:spPr/>
              <c:txPr>
                <a:bodyPr/>
                <a:lstStyle/>
                <a:p>
                  <a:pPr>
                    <a:defRPr b="1">
                      <a:solidFill>
                        <a:schemeClr val="tx2">
                          <a:lumMod val="60000"/>
                          <a:lumOff val="40000"/>
                        </a:schemeClr>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10-DD5B-4791-86EA-14551662AAEC}"/>
                </c:ext>
              </c:extLst>
            </c:dLbl>
            <c:dLbl>
              <c:idx val="3"/>
              <c:spPr/>
              <c:txPr>
                <a:bodyPr/>
                <a:lstStyle/>
                <a:p>
                  <a:pPr>
                    <a:defRPr b="1">
                      <a:solidFill>
                        <a:schemeClr val="tx2">
                          <a:lumMod val="60000"/>
                          <a:lumOff val="40000"/>
                        </a:schemeClr>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11-DD5B-4791-86EA-14551662AAEC}"/>
                </c:ext>
              </c:extLst>
            </c:dLbl>
            <c:dLbl>
              <c:idx val="4"/>
              <c:spPr/>
              <c:txPr>
                <a:bodyPr/>
                <a:lstStyle/>
                <a:p>
                  <a:pPr>
                    <a:defRPr b="1">
                      <a:solidFill>
                        <a:schemeClr val="tx2">
                          <a:lumMod val="60000"/>
                          <a:lumOff val="40000"/>
                        </a:schemeClr>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12-DD5B-4791-86EA-14551662AAEC}"/>
                </c:ext>
              </c:extLst>
            </c:dLbl>
            <c:dLbl>
              <c:idx val="5"/>
              <c:spPr/>
              <c:txPr>
                <a:bodyPr/>
                <a:lstStyle/>
                <a:p>
                  <a:pPr>
                    <a:defRPr b="1">
                      <a:solidFill>
                        <a:schemeClr val="tx2">
                          <a:lumMod val="60000"/>
                          <a:lumOff val="40000"/>
                        </a:schemeClr>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13-DD5B-4791-86EA-14551662AAEC}"/>
                </c:ext>
              </c:extLst>
            </c:dLbl>
            <c:dLbl>
              <c:idx val="6"/>
              <c:spPr/>
              <c:txPr>
                <a:bodyPr/>
                <a:lstStyle/>
                <a:p>
                  <a:pPr>
                    <a:defRPr b="1">
                      <a:solidFill>
                        <a:schemeClr val="tx2">
                          <a:lumMod val="60000"/>
                          <a:lumOff val="40000"/>
                        </a:schemeClr>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14-DD5B-4791-86EA-14551662AAEC}"/>
                </c:ext>
              </c:extLst>
            </c:dLbl>
            <c:dLbl>
              <c:idx val="7"/>
              <c:spPr/>
              <c:txPr>
                <a:bodyPr/>
                <a:lstStyle/>
                <a:p>
                  <a:pPr>
                    <a:defRPr b="1">
                      <a:solidFill>
                        <a:schemeClr val="tx2">
                          <a:lumMod val="60000"/>
                          <a:lumOff val="40000"/>
                        </a:schemeClr>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15-DD5B-4791-86EA-14551662AAEC}"/>
                </c:ext>
              </c:extLst>
            </c:dLbl>
            <c:dLbl>
              <c:idx val="8"/>
              <c:spPr/>
              <c:txPr>
                <a:bodyPr/>
                <a:lstStyle/>
                <a:p>
                  <a:pPr>
                    <a:defRPr b="1">
                      <a:solidFill>
                        <a:schemeClr val="tx2">
                          <a:lumMod val="60000"/>
                          <a:lumOff val="40000"/>
                        </a:schemeClr>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1-DD5B-4791-86EA-14551662AAEC}"/>
                </c:ext>
              </c:extLst>
            </c:dLbl>
            <c:dLbl>
              <c:idx val="9"/>
              <c:spPr/>
              <c:txPr>
                <a:bodyPr/>
                <a:lstStyle/>
                <a:p>
                  <a:pPr>
                    <a:defRPr b="1">
                      <a:solidFill>
                        <a:schemeClr val="tx2">
                          <a:lumMod val="60000"/>
                          <a:lumOff val="40000"/>
                        </a:schemeClr>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16-DD5B-4791-86EA-14551662AAEC}"/>
                </c:ext>
              </c:extLst>
            </c:dLbl>
            <c:dLbl>
              <c:idx val="10"/>
              <c:spPr/>
              <c:txPr>
                <a:bodyPr/>
                <a:lstStyle/>
                <a:p>
                  <a:pPr>
                    <a:defRPr b="1">
                      <a:solidFill>
                        <a:schemeClr val="tx2">
                          <a:lumMod val="60000"/>
                          <a:lumOff val="40000"/>
                        </a:schemeClr>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17-DD5B-4791-86EA-14551662AAEC}"/>
                </c:ext>
              </c:extLst>
            </c:dLbl>
            <c:dLbl>
              <c:idx val="11"/>
              <c:spPr/>
              <c:txPr>
                <a:bodyPr/>
                <a:lstStyle/>
                <a:p>
                  <a:pPr>
                    <a:defRPr b="1">
                      <a:solidFill>
                        <a:srgbClr val="FF0000"/>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3-DD5B-4791-86EA-14551662AAEC}"/>
                </c:ext>
              </c:extLst>
            </c:dLbl>
            <c:dLbl>
              <c:idx val="12"/>
              <c:spPr/>
              <c:txPr>
                <a:bodyPr/>
                <a:lstStyle/>
                <a:p>
                  <a:pPr>
                    <a:defRPr b="1">
                      <a:solidFill>
                        <a:srgbClr val="FF0000"/>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5-DD5B-4791-86EA-14551662AAEC}"/>
                </c:ext>
              </c:extLst>
            </c:dLbl>
            <c:dLbl>
              <c:idx val="13"/>
              <c:spPr/>
              <c:txPr>
                <a:bodyPr/>
                <a:lstStyle/>
                <a:p>
                  <a:pPr>
                    <a:defRPr b="1">
                      <a:solidFill>
                        <a:srgbClr val="FF0000"/>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7-DD5B-4791-86EA-14551662AAEC}"/>
                </c:ext>
              </c:extLst>
            </c:dLbl>
            <c:dLbl>
              <c:idx val="14"/>
              <c:spPr/>
              <c:txPr>
                <a:bodyPr/>
                <a:lstStyle/>
                <a:p>
                  <a:pPr>
                    <a:defRPr b="1">
                      <a:solidFill>
                        <a:srgbClr val="FF0000"/>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9-DD5B-4791-86EA-14551662AAEC}"/>
                </c:ext>
              </c:extLst>
            </c:dLbl>
            <c:dLbl>
              <c:idx val="15"/>
              <c:spPr/>
              <c:txPr>
                <a:bodyPr/>
                <a:lstStyle/>
                <a:p>
                  <a:pPr>
                    <a:defRPr b="1">
                      <a:solidFill>
                        <a:srgbClr val="FF0000"/>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B-DD5B-4791-86EA-14551662AAEC}"/>
                </c:ext>
              </c:extLst>
            </c:dLbl>
            <c:dLbl>
              <c:idx val="16"/>
              <c:layout>
                <c:manualLayout>
                  <c:x val="0"/>
                  <c:y val="1.0707071388344636E-2"/>
                </c:manualLayout>
              </c:layout>
              <c:spPr/>
              <c:txPr>
                <a:bodyPr/>
                <a:lstStyle/>
                <a:p>
                  <a:pPr>
                    <a:defRPr b="1">
                      <a:solidFill>
                        <a:srgbClr val="FF0000"/>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DD5B-4791-86EA-14551662AAEC}"/>
                </c:ext>
              </c:extLst>
            </c:dLbl>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'[Modi 3 year Note Data - Markets &amp; Earnings.xlsx]Sectors PAT trend'!$L$3:$L$19</c:f>
              <c:strCache>
                <c:ptCount val="17"/>
                <c:pt idx="0">
                  <c:v>Cement</c:v>
                </c:pt>
                <c:pt idx="1">
                  <c:v>Media</c:v>
                </c:pt>
                <c:pt idx="2">
                  <c:v>Oil &amp; Gas</c:v>
                </c:pt>
                <c:pt idx="3">
                  <c:v>NBFC</c:v>
                </c:pt>
                <c:pt idx="4">
                  <c:v>Consumer</c:v>
                </c:pt>
                <c:pt idx="5">
                  <c:v>Healthcare</c:v>
                </c:pt>
                <c:pt idx="6">
                  <c:v>Technology</c:v>
                </c:pt>
                <c:pt idx="7">
                  <c:v>PVT Banks</c:v>
                </c:pt>
                <c:pt idx="8">
                  <c:v>Telecom</c:v>
                </c:pt>
                <c:pt idx="9">
                  <c:v>MOSL Univ</c:v>
                </c:pt>
                <c:pt idx="10">
                  <c:v>Cap Goods</c:v>
                </c:pt>
                <c:pt idx="11">
                  <c:v>Retail</c:v>
                </c:pt>
                <c:pt idx="12">
                  <c:v>Auto</c:v>
                </c:pt>
                <c:pt idx="13">
                  <c:v>Utilities</c:v>
                </c:pt>
                <c:pt idx="14">
                  <c:v>Logistics</c:v>
                </c:pt>
                <c:pt idx="15">
                  <c:v>Metals</c:v>
                </c:pt>
                <c:pt idx="16">
                  <c:v>PSU Banks</c:v>
                </c:pt>
              </c:strCache>
            </c:strRef>
          </c:cat>
          <c:val>
            <c:numRef>
              <c:f>'[Modi 3 year Note Data - Markets &amp; Earnings.xlsx]Sectors PAT trend'!$M$3:$M$19</c:f>
              <c:numCache>
                <c:formatCode>0</c:formatCode>
                <c:ptCount val="17"/>
                <c:pt idx="0">
                  <c:v>14.026943499478971</c:v>
                </c:pt>
                <c:pt idx="1">
                  <c:v>13.710386319762513</c:v>
                </c:pt>
                <c:pt idx="2">
                  <c:v>12.383378946958935</c:v>
                </c:pt>
                <c:pt idx="3">
                  <c:v>10.879414919275199</c:v>
                </c:pt>
                <c:pt idx="4">
                  <c:v>10.181612968042408</c:v>
                </c:pt>
                <c:pt idx="5">
                  <c:v>9.5894704725482338</c:v>
                </c:pt>
                <c:pt idx="6">
                  <c:v>8.5713812985183999</c:v>
                </c:pt>
                <c:pt idx="7">
                  <c:v>6.6009243567453746</c:v>
                </c:pt>
                <c:pt idx="8">
                  <c:v>6.0508074449394655</c:v>
                </c:pt>
                <c:pt idx="9">
                  <c:v>4.5765268779583756</c:v>
                </c:pt>
                <c:pt idx="10">
                  <c:v>2.4774385675848443</c:v>
                </c:pt>
                <c:pt idx="11">
                  <c:v>0.90261048194435478</c:v>
                </c:pt>
                <c:pt idx="12">
                  <c:v>0.1388067709193308</c:v>
                </c:pt>
                <c:pt idx="13">
                  <c:v>-1.3755191724036941</c:v>
                </c:pt>
                <c:pt idx="14">
                  <c:v>-5.3670118545679824</c:v>
                </c:pt>
                <c:pt idx="15">
                  <c:v>-6.736566089205132</c:v>
                </c:pt>
                <c:pt idx="16">
                  <c:v>-29.128841755616641</c:v>
                </c:pt>
              </c:numCache>
            </c:numRef>
          </c:val>
          <c:extLst>
            <c:ext xmlns:c16="http://schemas.microsoft.com/office/drawing/2014/chart" uri="{C3380CC4-5D6E-409C-BE32-E72D297353CC}">
              <c16:uniqueId val="{00000018-DD5B-4791-86EA-14551662AAEC}"/>
            </c:ext>
          </c:extLst>
        </c:ser>
        <c:dLbls>
          <c:showLegendKey val="0"/>
          <c:showVal val="0"/>
          <c:showCatName val="0"/>
          <c:showSerName val="0"/>
          <c:showPercent val="0"/>
          <c:showBubbleSize val="0"/>
        </c:dLbls>
        <c:gapWidth val="50"/>
        <c:axId val="121858560"/>
        <c:axId val="118119168"/>
      </c:barChart>
      <c:catAx>
        <c:axId val="121858560"/>
        <c:scaling>
          <c:orientation val="minMax"/>
        </c:scaling>
        <c:delete val="0"/>
        <c:axPos val="b"/>
        <c:numFmt formatCode="General" sourceLinked="0"/>
        <c:majorTickMark val="none"/>
        <c:minorTickMark val="none"/>
        <c:tickLblPos val="low"/>
        <c:txPr>
          <a:bodyPr rot="-5400000" vert="horz"/>
          <a:lstStyle/>
          <a:p>
            <a:pPr>
              <a:defRPr/>
            </a:pPr>
            <a:endParaRPr lang="en-US"/>
          </a:p>
        </c:txPr>
        <c:crossAx val="118119168"/>
        <c:crosses val="autoZero"/>
        <c:auto val="1"/>
        <c:lblAlgn val="ctr"/>
        <c:lblOffset val="100"/>
        <c:noMultiLvlLbl val="0"/>
      </c:catAx>
      <c:valAx>
        <c:axId val="118119168"/>
        <c:scaling>
          <c:orientation val="minMax"/>
        </c:scaling>
        <c:delete val="0"/>
        <c:axPos val="l"/>
        <c:numFmt formatCode="0" sourceLinked="1"/>
        <c:majorTickMark val="none"/>
        <c:minorTickMark val="none"/>
        <c:tickLblPos val="none"/>
        <c:spPr>
          <a:ln>
            <a:noFill/>
          </a:ln>
        </c:spPr>
        <c:crossAx val="121858560"/>
        <c:crosses val="autoZero"/>
        <c:crossBetween val="between"/>
      </c:valAx>
    </c:plotArea>
    <c:plotVisOnly val="1"/>
    <c:dispBlanksAs val="gap"/>
    <c:showDLblsOverMax val="0"/>
  </c:chart>
  <c:spPr>
    <a:ln>
      <a:noFill/>
    </a:ln>
  </c:spPr>
  <c:txPr>
    <a:bodyPr/>
    <a:lstStyle/>
    <a:p>
      <a:pPr>
        <a:defRPr sz="900">
          <a:latin typeface="Calibri" pitchFamily="34" charset="0"/>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9.7989215656704588E-3"/>
          <c:y val="9.8241698048613546E-2"/>
          <c:w val="0.97400211040383378"/>
          <c:h val="0.48630423370991738"/>
        </c:manualLayout>
      </c:layout>
      <c:barChart>
        <c:barDir val="col"/>
        <c:grouping val="clustered"/>
        <c:varyColors val="0"/>
        <c:ser>
          <c:idx val="0"/>
          <c:order val="0"/>
          <c:spPr>
            <a:solidFill>
              <a:srgbClr val="9999FF"/>
            </a:solidFill>
          </c:spPr>
          <c:invertIfNegative val="0"/>
          <c:dPt>
            <c:idx val="0"/>
            <c:invertIfNegative val="0"/>
            <c:bubble3D val="0"/>
            <c:spPr/>
            <c:extLst>
              <c:ext xmlns:c16="http://schemas.microsoft.com/office/drawing/2014/chart" uri="{C3380CC4-5D6E-409C-BE32-E72D297353CC}">
                <c16:uniqueId val="{00000001-CD79-45A4-9F6C-26926AEFCACE}"/>
              </c:ext>
            </c:extLst>
          </c:dPt>
          <c:dPt>
            <c:idx val="1"/>
            <c:invertIfNegative val="0"/>
            <c:bubble3D val="0"/>
            <c:spPr/>
            <c:extLst>
              <c:ext xmlns:c16="http://schemas.microsoft.com/office/drawing/2014/chart" uri="{C3380CC4-5D6E-409C-BE32-E72D297353CC}">
                <c16:uniqueId val="{00000003-CD79-45A4-9F6C-26926AEFCACE}"/>
              </c:ext>
            </c:extLst>
          </c:dPt>
          <c:dPt>
            <c:idx val="2"/>
            <c:invertIfNegative val="0"/>
            <c:bubble3D val="0"/>
            <c:spPr/>
            <c:extLst>
              <c:ext xmlns:c16="http://schemas.microsoft.com/office/drawing/2014/chart" uri="{C3380CC4-5D6E-409C-BE32-E72D297353CC}">
                <c16:uniqueId val="{00000005-CD79-45A4-9F6C-26926AEFCACE}"/>
              </c:ext>
            </c:extLst>
          </c:dPt>
          <c:dPt>
            <c:idx val="3"/>
            <c:invertIfNegative val="0"/>
            <c:bubble3D val="0"/>
            <c:spPr/>
            <c:extLst>
              <c:ext xmlns:c16="http://schemas.microsoft.com/office/drawing/2014/chart" uri="{C3380CC4-5D6E-409C-BE32-E72D297353CC}">
                <c16:uniqueId val="{00000007-CD79-45A4-9F6C-26926AEFCACE}"/>
              </c:ext>
            </c:extLst>
          </c:dPt>
          <c:dPt>
            <c:idx val="4"/>
            <c:invertIfNegative val="0"/>
            <c:bubble3D val="0"/>
            <c:spPr/>
            <c:extLst>
              <c:ext xmlns:c16="http://schemas.microsoft.com/office/drawing/2014/chart" uri="{C3380CC4-5D6E-409C-BE32-E72D297353CC}">
                <c16:uniqueId val="{00000009-CD79-45A4-9F6C-26926AEFCACE}"/>
              </c:ext>
            </c:extLst>
          </c:dPt>
          <c:dPt>
            <c:idx val="5"/>
            <c:invertIfNegative val="0"/>
            <c:bubble3D val="0"/>
            <c:spPr/>
            <c:extLst>
              <c:ext xmlns:c16="http://schemas.microsoft.com/office/drawing/2014/chart" uri="{C3380CC4-5D6E-409C-BE32-E72D297353CC}">
                <c16:uniqueId val="{0000000B-CD79-45A4-9F6C-26926AEFCACE}"/>
              </c:ext>
            </c:extLst>
          </c:dPt>
          <c:dPt>
            <c:idx val="6"/>
            <c:invertIfNegative val="0"/>
            <c:bubble3D val="0"/>
            <c:spPr/>
            <c:extLst>
              <c:ext xmlns:c16="http://schemas.microsoft.com/office/drawing/2014/chart" uri="{C3380CC4-5D6E-409C-BE32-E72D297353CC}">
                <c16:uniqueId val="{0000000D-CD79-45A4-9F6C-26926AEFCACE}"/>
              </c:ext>
            </c:extLst>
          </c:dPt>
          <c:dPt>
            <c:idx val="7"/>
            <c:invertIfNegative val="0"/>
            <c:bubble3D val="0"/>
            <c:spPr/>
            <c:extLst>
              <c:ext xmlns:c16="http://schemas.microsoft.com/office/drawing/2014/chart" uri="{C3380CC4-5D6E-409C-BE32-E72D297353CC}">
                <c16:uniqueId val="{0000000F-CD79-45A4-9F6C-26926AEFCACE}"/>
              </c:ext>
            </c:extLst>
          </c:dPt>
          <c:dPt>
            <c:idx val="8"/>
            <c:invertIfNegative val="0"/>
            <c:bubble3D val="0"/>
            <c:spPr/>
            <c:extLst>
              <c:ext xmlns:c16="http://schemas.microsoft.com/office/drawing/2014/chart" uri="{C3380CC4-5D6E-409C-BE32-E72D297353CC}">
                <c16:uniqueId val="{00000011-CD79-45A4-9F6C-26926AEFCACE}"/>
              </c:ext>
            </c:extLst>
          </c:dPt>
          <c:dPt>
            <c:idx val="9"/>
            <c:invertIfNegative val="0"/>
            <c:bubble3D val="0"/>
            <c:spPr>
              <a:solidFill>
                <a:schemeClr val="accent6">
                  <a:lumMod val="60000"/>
                  <a:lumOff val="40000"/>
                </a:schemeClr>
              </a:solidFill>
            </c:spPr>
            <c:extLst>
              <c:ext xmlns:c16="http://schemas.microsoft.com/office/drawing/2014/chart" uri="{C3380CC4-5D6E-409C-BE32-E72D297353CC}">
                <c16:uniqueId val="{00000013-CD79-45A4-9F6C-26926AEFCACE}"/>
              </c:ext>
            </c:extLst>
          </c:dPt>
          <c:dPt>
            <c:idx val="10"/>
            <c:invertIfNegative val="0"/>
            <c:bubble3D val="0"/>
            <c:spPr/>
            <c:extLst>
              <c:ext xmlns:c16="http://schemas.microsoft.com/office/drawing/2014/chart" uri="{C3380CC4-5D6E-409C-BE32-E72D297353CC}">
                <c16:uniqueId val="{00000015-CD79-45A4-9F6C-26926AEFCACE}"/>
              </c:ext>
            </c:extLst>
          </c:dPt>
          <c:dPt>
            <c:idx val="11"/>
            <c:invertIfNegative val="0"/>
            <c:bubble3D val="0"/>
            <c:spPr/>
            <c:extLst>
              <c:ext xmlns:c16="http://schemas.microsoft.com/office/drawing/2014/chart" uri="{C3380CC4-5D6E-409C-BE32-E72D297353CC}">
                <c16:uniqueId val="{00000017-CD79-45A4-9F6C-26926AEFCACE}"/>
              </c:ext>
            </c:extLst>
          </c:dPt>
          <c:dPt>
            <c:idx val="12"/>
            <c:invertIfNegative val="0"/>
            <c:bubble3D val="0"/>
            <c:spPr>
              <a:solidFill>
                <a:schemeClr val="accent6">
                  <a:lumMod val="60000"/>
                  <a:lumOff val="40000"/>
                </a:schemeClr>
              </a:solidFill>
            </c:spPr>
            <c:extLst>
              <c:ext xmlns:c16="http://schemas.microsoft.com/office/drawing/2014/chart" uri="{C3380CC4-5D6E-409C-BE32-E72D297353CC}">
                <c16:uniqueId val="{00000019-CD79-45A4-9F6C-26926AEFCACE}"/>
              </c:ext>
            </c:extLst>
          </c:dPt>
          <c:dPt>
            <c:idx val="13"/>
            <c:invertIfNegative val="0"/>
            <c:bubble3D val="0"/>
            <c:spPr/>
            <c:extLst>
              <c:ext xmlns:c16="http://schemas.microsoft.com/office/drawing/2014/chart" uri="{C3380CC4-5D6E-409C-BE32-E72D297353CC}">
                <c16:uniqueId val="{0000001B-CD79-45A4-9F6C-26926AEFCACE}"/>
              </c:ext>
            </c:extLst>
          </c:dPt>
          <c:dPt>
            <c:idx val="14"/>
            <c:invertIfNegative val="0"/>
            <c:bubble3D val="0"/>
            <c:spPr/>
            <c:extLst>
              <c:ext xmlns:c16="http://schemas.microsoft.com/office/drawing/2014/chart" uri="{C3380CC4-5D6E-409C-BE32-E72D297353CC}">
                <c16:uniqueId val="{0000001D-CD79-45A4-9F6C-26926AEFCACE}"/>
              </c:ext>
            </c:extLst>
          </c:dPt>
          <c:dPt>
            <c:idx val="15"/>
            <c:invertIfNegative val="0"/>
            <c:bubble3D val="0"/>
            <c:spPr/>
            <c:extLst>
              <c:ext xmlns:c16="http://schemas.microsoft.com/office/drawing/2014/chart" uri="{C3380CC4-5D6E-409C-BE32-E72D297353CC}">
                <c16:uniqueId val="{0000001F-CD79-45A4-9F6C-26926AEFCACE}"/>
              </c:ext>
            </c:extLst>
          </c:dPt>
          <c:dPt>
            <c:idx val="16"/>
            <c:invertIfNegative val="0"/>
            <c:bubble3D val="0"/>
            <c:spPr/>
            <c:extLst>
              <c:ext xmlns:c16="http://schemas.microsoft.com/office/drawing/2014/chart" uri="{C3380CC4-5D6E-409C-BE32-E72D297353CC}">
                <c16:uniqueId val="{00000021-CD79-45A4-9F6C-26926AEFCACE}"/>
              </c:ext>
            </c:extLst>
          </c:dPt>
          <c:dPt>
            <c:idx val="17"/>
            <c:invertIfNegative val="0"/>
            <c:bubble3D val="0"/>
            <c:spPr>
              <a:solidFill>
                <a:sysClr val="window" lastClr="FFFFFF">
                  <a:lumMod val="65000"/>
                </a:sysClr>
              </a:solidFill>
            </c:spPr>
            <c:extLst>
              <c:ext xmlns:c16="http://schemas.microsoft.com/office/drawing/2014/chart" uri="{C3380CC4-5D6E-409C-BE32-E72D297353CC}">
                <c16:uniqueId val="{00000023-CD79-45A4-9F6C-26926AEFCACE}"/>
              </c:ext>
            </c:extLst>
          </c:dPt>
          <c:dLbls>
            <c:dLbl>
              <c:idx val="5"/>
              <c:layout>
                <c:manualLayout>
                  <c:x val="0"/>
                  <c:y val="1.62601626016260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CD79-45A4-9F6C-26926AEFCACE}"/>
                </c:ext>
              </c:extLst>
            </c:dLbl>
            <c:dLbl>
              <c:idx val="8"/>
              <c:layout>
                <c:manualLayout>
                  <c:x val="1.9521714910409286E-3"/>
                  <c:y val="6.162273194111688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CD79-45A4-9F6C-26926AEFCACE}"/>
                </c:ext>
              </c:extLst>
            </c:dLbl>
            <c:dLbl>
              <c:idx val="9"/>
              <c:layout>
                <c:manualLayout>
                  <c:x val="0"/>
                  <c:y val="1.15942028985507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CD79-45A4-9F6C-26926AEFCACE}"/>
                </c:ext>
              </c:extLst>
            </c:dLbl>
            <c:dLbl>
              <c:idx val="11"/>
              <c:layout>
                <c:manualLayout>
                  <c:x val="2.6881714740134006E-3"/>
                  <c:y val="1.70212765957446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CD79-45A4-9F6C-26926AEFCACE}"/>
                </c:ext>
              </c:extLst>
            </c:dLbl>
            <c:dLbl>
              <c:idx val="12"/>
              <c:layout>
                <c:manualLayout>
                  <c:x val="0"/>
                  <c:y val="2.318840579710141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CD79-45A4-9F6C-26926AEFCACE}"/>
                </c:ext>
              </c:extLst>
            </c:dLbl>
            <c:dLbl>
              <c:idx val="16"/>
              <c:layout>
                <c:manualLayout>
                  <c:x val="0"/>
                  <c:y val="1.73913043478260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CD79-45A4-9F6C-26926AEFCACE}"/>
                </c:ext>
              </c:extLst>
            </c:dLbl>
            <c:dLbl>
              <c:idx val="17"/>
              <c:layout>
                <c:manualLayout>
                  <c:x val="0"/>
                  <c:y val="2.74778044048846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3-CD79-45A4-9F6C-26926AEFCACE}"/>
                </c:ext>
              </c:extLst>
            </c:dLbl>
            <c:dLbl>
              <c:idx val="18"/>
              <c:layout>
                <c:manualLayout>
                  <c:x val="1.0379686651125266E-16"/>
                  <c:y val="2.40240240240240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4-CD79-45A4-9F6C-26926AEFCACE}"/>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'[Modi 3 year Note Data - Markets &amp; Earnings.xlsx]Sector Perf'!$G$3:$G$20</c:f>
              <c:strCache>
                <c:ptCount val="18"/>
                <c:pt idx="0">
                  <c:v>Media</c:v>
                </c:pt>
                <c:pt idx="1">
                  <c:v>Midcap 100</c:v>
                </c:pt>
                <c:pt idx="2">
                  <c:v>Cement</c:v>
                </c:pt>
                <c:pt idx="3">
                  <c:v>Pvt - Banks</c:v>
                </c:pt>
                <c:pt idx="4">
                  <c:v>Auto</c:v>
                </c:pt>
                <c:pt idx="5">
                  <c:v>NBFC</c:v>
                </c:pt>
                <c:pt idx="6">
                  <c:v>Healthcare</c:v>
                </c:pt>
                <c:pt idx="7">
                  <c:v>Consumer</c:v>
                </c:pt>
                <c:pt idx="8">
                  <c:v>Capital Goods</c:v>
                </c:pt>
                <c:pt idx="9">
                  <c:v>Nifty</c:v>
                </c:pt>
                <c:pt idx="10">
                  <c:v>Real Estate</c:v>
                </c:pt>
                <c:pt idx="11">
                  <c:v>Oil</c:v>
                </c:pt>
                <c:pt idx="12">
                  <c:v>Sensex</c:v>
                </c:pt>
                <c:pt idx="13">
                  <c:v>PSU - Banks</c:v>
                </c:pt>
                <c:pt idx="14">
                  <c:v>Utilities</c:v>
                </c:pt>
                <c:pt idx="15">
                  <c:v>Technology</c:v>
                </c:pt>
                <c:pt idx="16">
                  <c:v>Metal</c:v>
                </c:pt>
                <c:pt idx="17">
                  <c:v>Telecom</c:v>
                </c:pt>
              </c:strCache>
            </c:strRef>
          </c:cat>
          <c:val>
            <c:numRef>
              <c:f>'[Modi 3 year Note Data - Markets &amp; Earnings.xlsx]Sector Perf'!$J$3:$J$20</c:f>
              <c:numCache>
                <c:formatCode>0</c:formatCode>
                <c:ptCount val="18"/>
                <c:pt idx="0">
                  <c:v>97.572712429707678</c:v>
                </c:pt>
                <c:pt idx="1">
                  <c:v>94.462187088274021</c:v>
                </c:pt>
                <c:pt idx="2">
                  <c:v>72.424384042916955</c:v>
                </c:pt>
                <c:pt idx="3">
                  <c:v>70.096719864686463</c:v>
                </c:pt>
                <c:pt idx="4">
                  <c:v>66.904534025924363</c:v>
                </c:pt>
                <c:pt idx="5">
                  <c:v>55.813194576538137</c:v>
                </c:pt>
                <c:pt idx="6">
                  <c:v>45.617818179704614</c:v>
                </c:pt>
                <c:pt idx="7">
                  <c:v>37.854695232815629</c:v>
                </c:pt>
                <c:pt idx="8">
                  <c:v>34.104452260546196</c:v>
                </c:pt>
                <c:pt idx="9">
                  <c:v>32.246980424822993</c:v>
                </c:pt>
                <c:pt idx="10">
                  <c:v>31.292313633164525</c:v>
                </c:pt>
                <c:pt idx="11">
                  <c:v>30.534054989156061</c:v>
                </c:pt>
                <c:pt idx="12">
                  <c:v>27.100159441234339</c:v>
                </c:pt>
                <c:pt idx="13">
                  <c:v>26.587493106046026</c:v>
                </c:pt>
                <c:pt idx="14">
                  <c:v>19.956621613306808</c:v>
                </c:pt>
                <c:pt idx="15">
                  <c:v>16.480755923879983</c:v>
                </c:pt>
                <c:pt idx="16">
                  <c:v>4.0098299338446282</c:v>
                </c:pt>
                <c:pt idx="17">
                  <c:v>-8.2368215311548596</c:v>
                </c:pt>
              </c:numCache>
            </c:numRef>
          </c:val>
          <c:extLst>
            <c:ext xmlns:c16="http://schemas.microsoft.com/office/drawing/2014/chart" uri="{C3380CC4-5D6E-409C-BE32-E72D297353CC}">
              <c16:uniqueId val="{00000025-CD79-45A4-9F6C-26926AEFCACE}"/>
            </c:ext>
          </c:extLst>
        </c:ser>
        <c:dLbls>
          <c:showLegendKey val="0"/>
          <c:showVal val="0"/>
          <c:showCatName val="0"/>
          <c:showSerName val="0"/>
          <c:showPercent val="0"/>
          <c:showBubbleSize val="0"/>
        </c:dLbls>
        <c:gapWidth val="50"/>
        <c:axId val="46081024"/>
        <c:axId val="122834880"/>
      </c:barChart>
      <c:catAx>
        <c:axId val="46081024"/>
        <c:scaling>
          <c:orientation val="minMax"/>
        </c:scaling>
        <c:delete val="0"/>
        <c:axPos val="b"/>
        <c:numFmt formatCode="General" sourceLinked="1"/>
        <c:majorTickMark val="none"/>
        <c:minorTickMark val="none"/>
        <c:tickLblPos val="low"/>
        <c:txPr>
          <a:bodyPr rot="-5400000" vert="horz"/>
          <a:lstStyle/>
          <a:p>
            <a:pPr>
              <a:defRPr/>
            </a:pPr>
            <a:endParaRPr lang="en-US"/>
          </a:p>
        </c:txPr>
        <c:crossAx val="122834880"/>
        <c:crosses val="autoZero"/>
        <c:auto val="1"/>
        <c:lblAlgn val="ctr"/>
        <c:lblOffset val="100"/>
        <c:noMultiLvlLbl val="0"/>
      </c:catAx>
      <c:valAx>
        <c:axId val="122834880"/>
        <c:scaling>
          <c:orientation val="minMax"/>
        </c:scaling>
        <c:delete val="0"/>
        <c:axPos val="l"/>
        <c:numFmt formatCode="0" sourceLinked="1"/>
        <c:majorTickMark val="none"/>
        <c:minorTickMark val="none"/>
        <c:tickLblPos val="none"/>
        <c:spPr>
          <a:ln>
            <a:noFill/>
          </a:ln>
        </c:spPr>
        <c:crossAx val="46081024"/>
        <c:crosses val="autoZero"/>
        <c:crossBetween val="between"/>
      </c:valAx>
    </c:plotArea>
    <c:plotVisOnly val="1"/>
    <c:dispBlanksAs val="gap"/>
    <c:showDLblsOverMax val="0"/>
  </c:chart>
  <c:spPr>
    <a:ln>
      <a:noFill/>
    </a:ln>
  </c:spPr>
  <c:txPr>
    <a:bodyPr/>
    <a:lstStyle/>
    <a:p>
      <a:pPr>
        <a:defRPr sz="900"/>
      </a:pPr>
      <a:endParaRPr lang="en-US"/>
    </a:p>
  </c:txPr>
  <c:externalData r:id="rId2">
    <c:autoUpdate val="0"/>
  </c:externalData>
  <c:userShapes r:id="rId3"/>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1715992436607492E-2"/>
          <c:y val="6.4617041840973305E-2"/>
          <c:w val="0.87590048959827782"/>
          <c:h val="0.82170026984280464"/>
        </c:manualLayout>
      </c:layout>
      <c:barChart>
        <c:barDir val="col"/>
        <c:grouping val="clustered"/>
        <c:varyColors val="0"/>
        <c:ser>
          <c:idx val="0"/>
          <c:order val="0"/>
          <c:tx>
            <c:strRef>
              <c:f>Sheet1!$B$1</c:f>
              <c:strCache>
                <c:ptCount val="1"/>
                <c:pt idx="0">
                  <c:v>Share of Demand</c:v>
                </c:pt>
              </c:strCache>
            </c:strRef>
          </c:tx>
          <c:spPr>
            <a:solidFill>
              <a:schemeClr val="tx2">
                <a:lumMod val="60000"/>
                <a:lumOff val="40000"/>
              </a:schemeClr>
            </a:solidFill>
          </c:spPr>
          <c:invertIfNegative val="0"/>
          <c:cat>
            <c:strRef>
              <c:f>Sheet1!$A$2:$A$6</c:f>
              <c:strCache>
                <c:ptCount val="5"/>
                <c:pt idx="0">
                  <c:v>200-300</c:v>
                </c:pt>
                <c:pt idx="1">
                  <c:v>300-500</c:v>
                </c:pt>
                <c:pt idx="2">
                  <c:v>500-700</c:v>
                </c:pt>
                <c:pt idx="3">
                  <c:v>700-1000</c:v>
                </c:pt>
                <c:pt idx="4">
                  <c:v>&gt;1000</c:v>
                </c:pt>
              </c:strCache>
            </c:strRef>
          </c:cat>
          <c:val>
            <c:numRef>
              <c:f>Sheet1!$B$2:$B$6</c:f>
              <c:numCache>
                <c:formatCode>0%</c:formatCode>
                <c:ptCount val="5"/>
                <c:pt idx="0">
                  <c:v>0.35</c:v>
                </c:pt>
                <c:pt idx="1">
                  <c:v>0.25</c:v>
                </c:pt>
                <c:pt idx="2">
                  <c:v>0.2</c:v>
                </c:pt>
                <c:pt idx="3">
                  <c:v>0.15</c:v>
                </c:pt>
                <c:pt idx="4">
                  <c:v>0.05</c:v>
                </c:pt>
              </c:numCache>
            </c:numRef>
          </c:val>
          <c:extLst>
            <c:ext xmlns:c16="http://schemas.microsoft.com/office/drawing/2014/chart" uri="{C3380CC4-5D6E-409C-BE32-E72D297353CC}">
              <c16:uniqueId val="{00000000-3FF1-4427-8D62-5A0D3A1845C6}"/>
            </c:ext>
          </c:extLst>
        </c:ser>
        <c:ser>
          <c:idx val="1"/>
          <c:order val="1"/>
          <c:tx>
            <c:strRef>
              <c:f>Sheet1!$C$1</c:f>
              <c:strCache>
                <c:ptCount val="1"/>
                <c:pt idx="0">
                  <c:v>Share of Supply</c:v>
                </c:pt>
              </c:strCache>
            </c:strRef>
          </c:tx>
          <c:spPr>
            <a:solidFill>
              <a:schemeClr val="accent1">
                <a:lumMod val="20000"/>
                <a:lumOff val="80000"/>
              </a:schemeClr>
            </a:solidFill>
          </c:spPr>
          <c:invertIfNegative val="0"/>
          <c:cat>
            <c:strRef>
              <c:f>Sheet1!$A$2:$A$6</c:f>
              <c:strCache>
                <c:ptCount val="5"/>
                <c:pt idx="0">
                  <c:v>200-300</c:v>
                </c:pt>
                <c:pt idx="1">
                  <c:v>300-500</c:v>
                </c:pt>
                <c:pt idx="2">
                  <c:v>500-700</c:v>
                </c:pt>
                <c:pt idx="3">
                  <c:v>700-1000</c:v>
                </c:pt>
                <c:pt idx="4">
                  <c:v>&gt;1000</c:v>
                </c:pt>
              </c:strCache>
            </c:strRef>
          </c:cat>
          <c:val>
            <c:numRef>
              <c:f>Sheet1!$C$2:$C$6</c:f>
              <c:numCache>
                <c:formatCode>0%</c:formatCode>
                <c:ptCount val="5"/>
                <c:pt idx="0">
                  <c:v>0.05</c:v>
                </c:pt>
                <c:pt idx="1">
                  <c:v>0.05</c:v>
                </c:pt>
                <c:pt idx="2">
                  <c:v>0.2</c:v>
                </c:pt>
                <c:pt idx="3">
                  <c:v>0.4</c:v>
                </c:pt>
                <c:pt idx="4">
                  <c:v>0.3</c:v>
                </c:pt>
              </c:numCache>
            </c:numRef>
          </c:val>
          <c:extLst>
            <c:ext xmlns:c16="http://schemas.microsoft.com/office/drawing/2014/chart" uri="{C3380CC4-5D6E-409C-BE32-E72D297353CC}">
              <c16:uniqueId val="{00000001-3FF1-4427-8D62-5A0D3A1845C6}"/>
            </c:ext>
          </c:extLst>
        </c:ser>
        <c:dLbls>
          <c:showLegendKey val="0"/>
          <c:showVal val="0"/>
          <c:showCatName val="0"/>
          <c:showSerName val="0"/>
          <c:showPercent val="0"/>
          <c:showBubbleSize val="0"/>
        </c:dLbls>
        <c:gapWidth val="150"/>
        <c:axId val="121721856"/>
        <c:axId val="118195328"/>
      </c:barChart>
      <c:lineChart>
        <c:grouping val="standard"/>
        <c:varyColors val="0"/>
        <c:ser>
          <c:idx val="2"/>
          <c:order val="2"/>
          <c:tx>
            <c:strRef>
              <c:f>Sheet1!$D$1</c:f>
              <c:strCache>
                <c:ptCount val="1"/>
                <c:pt idx="0">
                  <c:v>Affordable Cpaital Value (Min)</c:v>
                </c:pt>
              </c:strCache>
            </c:strRef>
          </c:tx>
          <c:spPr>
            <a:ln>
              <a:noFill/>
            </a:ln>
          </c:spPr>
          <c:marker>
            <c:symbol val="triangle"/>
            <c:size val="11"/>
            <c:spPr>
              <a:solidFill>
                <a:schemeClr val="accent1">
                  <a:lumMod val="50000"/>
                </a:schemeClr>
              </a:solidFill>
            </c:spPr>
          </c:marker>
          <c:cat>
            <c:strRef>
              <c:f>Sheet1!$A$2:$A$6</c:f>
              <c:strCache>
                <c:ptCount val="5"/>
                <c:pt idx="0">
                  <c:v>200-300</c:v>
                </c:pt>
                <c:pt idx="1">
                  <c:v>300-500</c:v>
                </c:pt>
                <c:pt idx="2">
                  <c:v>500-700</c:v>
                </c:pt>
                <c:pt idx="3">
                  <c:v>700-1000</c:v>
                </c:pt>
                <c:pt idx="4">
                  <c:v>&gt;1000</c:v>
                </c:pt>
              </c:strCache>
            </c:strRef>
          </c:cat>
          <c:val>
            <c:numRef>
              <c:f>Sheet1!$D$2:$D$6</c:f>
              <c:numCache>
                <c:formatCode>General</c:formatCode>
                <c:ptCount val="5"/>
                <c:pt idx="0">
                  <c:v>500</c:v>
                </c:pt>
                <c:pt idx="1">
                  <c:v>1000</c:v>
                </c:pt>
                <c:pt idx="2">
                  <c:v>2000</c:v>
                </c:pt>
                <c:pt idx="3">
                  <c:v>3000</c:v>
                </c:pt>
                <c:pt idx="4">
                  <c:v>4000</c:v>
                </c:pt>
              </c:numCache>
            </c:numRef>
          </c:val>
          <c:smooth val="0"/>
          <c:extLst>
            <c:ext xmlns:c16="http://schemas.microsoft.com/office/drawing/2014/chart" uri="{C3380CC4-5D6E-409C-BE32-E72D297353CC}">
              <c16:uniqueId val="{00000002-3FF1-4427-8D62-5A0D3A1845C6}"/>
            </c:ext>
          </c:extLst>
        </c:ser>
        <c:ser>
          <c:idx val="3"/>
          <c:order val="3"/>
          <c:tx>
            <c:strRef>
              <c:f>Sheet1!$E$1</c:f>
              <c:strCache>
                <c:ptCount val="1"/>
                <c:pt idx="0">
                  <c:v>Affordable Cpaital Value (Max)</c:v>
                </c:pt>
              </c:strCache>
            </c:strRef>
          </c:tx>
          <c:spPr>
            <a:ln>
              <a:noFill/>
            </a:ln>
          </c:spPr>
          <c:marker>
            <c:symbol val="x"/>
            <c:size val="11"/>
            <c:spPr>
              <a:solidFill>
                <a:schemeClr val="tx1">
                  <a:lumMod val="85000"/>
                  <a:lumOff val="15000"/>
                </a:schemeClr>
              </a:solidFill>
            </c:spPr>
          </c:marker>
          <c:cat>
            <c:strRef>
              <c:f>Sheet1!$A$2:$A$6</c:f>
              <c:strCache>
                <c:ptCount val="5"/>
                <c:pt idx="0">
                  <c:v>200-300</c:v>
                </c:pt>
                <c:pt idx="1">
                  <c:v>300-500</c:v>
                </c:pt>
                <c:pt idx="2">
                  <c:v>500-700</c:v>
                </c:pt>
                <c:pt idx="3">
                  <c:v>700-1000</c:v>
                </c:pt>
                <c:pt idx="4">
                  <c:v>&gt;1000</c:v>
                </c:pt>
              </c:strCache>
            </c:strRef>
          </c:cat>
          <c:val>
            <c:numRef>
              <c:f>Sheet1!$E$2:$E$6</c:f>
              <c:numCache>
                <c:formatCode>General</c:formatCode>
                <c:ptCount val="5"/>
                <c:pt idx="0">
                  <c:v>1000</c:v>
                </c:pt>
                <c:pt idx="1">
                  <c:v>2000</c:v>
                </c:pt>
                <c:pt idx="2">
                  <c:v>4000</c:v>
                </c:pt>
                <c:pt idx="3">
                  <c:v>5000</c:v>
                </c:pt>
                <c:pt idx="4">
                  <c:v>6000</c:v>
                </c:pt>
              </c:numCache>
            </c:numRef>
          </c:val>
          <c:smooth val="0"/>
          <c:extLst>
            <c:ext xmlns:c16="http://schemas.microsoft.com/office/drawing/2014/chart" uri="{C3380CC4-5D6E-409C-BE32-E72D297353CC}">
              <c16:uniqueId val="{00000003-3FF1-4427-8D62-5A0D3A1845C6}"/>
            </c:ext>
          </c:extLst>
        </c:ser>
        <c:dLbls>
          <c:showLegendKey val="0"/>
          <c:showVal val="0"/>
          <c:showCatName val="0"/>
          <c:showSerName val="0"/>
          <c:showPercent val="0"/>
          <c:showBubbleSize val="0"/>
        </c:dLbls>
        <c:marker val="1"/>
        <c:smooth val="0"/>
        <c:axId val="121671168"/>
        <c:axId val="118194752"/>
      </c:lineChart>
      <c:catAx>
        <c:axId val="121671168"/>
        <c:scaling>
          <c:orientation val="minMax"/>
        </c:scaling>
        <c:delete val="0"/>
        <c:axPos val="b"/>
        <c:numFmt formatCode="General" sourceLinked="0"/>
        <c:majorTickMark val="out"/>
        <c:minorTickMark val="none"/>
        <c:tickLblPos val="nextTo"/>
        <c:crossAx val="118194752"/>
        <c:crosses val="autoZero"/>
        <c:auto val="1"/>
        <c:lblAlgn val="ctr"/>
        <c:lblOffset val="100"/>
        <c:noMultiLvlLbl val="0"/>
      </c:catAx>
      <c:valAx>
        <c:axId val="118194752"/>
        <c:scaling>
          <c:orientation val="minMax"/>
          <c:max val="10000"/>
        </c:scaling>
        <c:delete val="0"/>
        <c:axPos val="l"/>
        <c:numFmt formatCode="General" sourceLinked="1"/>
        <c:majorTickMark val="out"/>
        <c:minorTickMark val="none"/>
        <c:tickLblPos val="nextTo"/>
        <c:crossAx val="121671168"/>
        <c:crosses val="autoZero"/>
        <c:crossBetween val="between"/>
        <c:majorUnit val="2000"/>
      </c:valAx>
      <c:valAx>
        <c:axId val="118195328"/>
        <c:scaling>
          <c:orientation val="minMax"/>
          <c:max val="0.5"/>
        </c:scaling>
        <c:delete val="0"/>
        <c:axPos val="r"/>
        <c:numFmt formatCode="0%" sourceLinked="1"/>
        <c:majorTickMark val="out"/>
        <c:minorTickMark val="none"/>
        <c:tickLblPos val="nextTo"/>
        <c:crossAx val="121721856"/>
        <c:crosses val="max"/>
        <c:crossBetween val="between"/>
        <c:majorUnit val="0.1"/>
      </c:valAx>
      <c:catAx>
        <c:axId val="121721856"/>
        <c:scaling>
          <c:orientation val="minMax"/>
        </c:scaling>
        <c:delete val="1"/>
        <c:axPos val="b"/>
        <c:numFmt formatCode="General" sourceLinked="1"/>
        <c:majorTickMark val="out"/>
        <c:minorTickMark val="none"/>
        <c:tickLblPos val="nextTo"/>
        <c:crossAx val="118195328"/>
        <c:crosses val="autoZero"/>
        <c:auto val="1"/>
        <c:lblAlgn val="ctr"/>
        <c:lblOffset val="100"/>
        <c:noMultiLvlLbl val="0"/>
      </c:catAx>
    </c:plotArea>
    <c:legend>
      <c:legendPos val="r"/>
      <c:layout>
        <c:manualLayout>
          <c:xMode val="edge"/>
          <c:yMode val="edge"/>
          <c:x val="0.352236817778734"/>
          <c:y val="6.6691441412579905E-2"/>
          <c:w val="0.54653535074747717"/>
          <c:h val="0.11013190028125935"/>
        </c:manualLayout>
      </c:layout>
      <c:overlay val="0"/>
    </c:legend>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3597729300434972E-2"/>
          <c:y val="7.4450084602368904E-2"/>
          <c:w val="0.87672387936107299"/>
          <c:h val="0.72721904685772143"/>
        </c:manualLayout>
      </c:layout>
      <c:barChart>
        <c:barDir val="col"/>
        <c:grouping val="clustered"/>
        <c:varyColors val="0"/>
        <c:ser>
          <c:idx val="0"/>
          <c:order val="0"/>
          <c:tx>
            <c:strRef>
              <c:f>Sheet1!$A$2</c:f>
              <c:strCache>
                <c:ptCount val="1"/>
                <c:pt idx="0">
                  <c:v>FY 14 PAT Contri (%)</c:v>
                </c:pt>
              </c:strCache>
            </c:strRef>
          </c:tx>
          <c:invertIfNegative val="0"/>
          <c:dLbls>
            <c:spPr>
              <a:noFill/>
              <a:ln>
                <a:noFill/>
              </a:ln>
              <a:effectLst/>
            </c:spPr>
            <c:txPr>
              <a:bodyPr/>
              <a:lstStyle/>
              <a:p>
                <a:pPr>
                  <a:defRPr sz="9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Sheet1!$B$1:$C$1</c:f>
              <c:strCache>
                <c:ptCount val="2"/>
                <c:pt idx="0">
                  <c:v>Banks Private</c:v>
                </c:pt>
                <c:pt idx="1">
                  <c:v>Banks-PSU's</c:v>
                </c:pt>
              </c:strCache>
            </c:strRef>
          </c:cat>
          <c:val>
            <c:numRef>
              <c:f>Sheet1!$B$2:$C$2</c:f>
              <c:numCache>
                <c:formatCode>General</c:formatCode>
                <c:ptCount val="2"/>
                <c:pt idx="0">
                  <c:v>10.6</c:v>
                </c:pt>
                <c:pt idx="1">
                  <c:v>7.6</c:v>
                </c:pt>
              </c:numCache>
            </c:numRef>
          </c:val>
          <c:extLst>
            <c:ext xmlns:c16="http://schemas.microsoft.com/office/drawing/2014/chart" uri="{C3380CC4-5D6E-409C-BE32-E72D297353CC}">
              <c16:uniqueId val="{00000000-E256-4D62-BAC2-677B2D2D0AB2}"/>
            </c:ext>
          </c:extLst>
        </c:ser>
        <c:ser>
          <c:idx val="1"/>
          <c:order val="1"/>
          <c:tx>
            <c:strRef>
              <c:f>Sheet1!$A$3</c:f>
              <c:strCache>
                <c:ptCount val="1"/>
                <c:pt idx="0">
                  <c:v>FY 17 PAT Contri (%)</c:v>
                </c:pt>
              </c:strCache>
            </c:strRef>
          </c:tx>
          <c:invertIfNegative val="0"/>
          <c:dLbls>
            <c:spPr>
              <a:noFill/>
              <a:ln>
                <a:noFill/>
              </a:ln>
              <a:effectLst/>
            </c:spPr>
            <c:txPr>
              <a:bodyPr/>
              <a:lstStyle/>
              <a:p>
                <a:pPr>
                  <a:defRPr sz="9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Sheet1!$B$1:$C$1</c:f>
              <c:strCache>
                <c:ptCount val="2"/>
                <c:pt idx="0">
                  <c:v>Banks Private</c:v>
                </c:pt>
                <c:pt idx="1">
                  <c:v>Banks-PSU's</c:v>
                </c:pt>
              </c:strCache>
            </c:strRef>
          </c:cat>
          <c:val>
            <c:numRef>
              <c:f>Sheet1!$B$3:$C$3</c:f>
              <c:numCache>
                <c:formatCode>General</c:formatCode>
                <c:ptCount val="2"/>
                <c:pt idx="0">
                  <c:v>13.4</c:v>
                </c:pt>
                <c:pt idx="1">
                  <c:v>2.9</c:v>
                </c:pt>
              </c:numCache>
            </c:numRef>
          </c:val>
          <c:extLst>
            <c:ext xmlns:c16="http://schemas.microsoft.com/office/drawing/2014/chart" uri="{C3380CC4-5D6E-409C-BE32-E72D297353CC}">
              <c16:uniqueId val="{00000001-E256-4D62-BAC2-677B2D2D0AB2}"/>
            </c:ext>
          </c:extLst>
        </c:ser>
        <c:dLbls>
          <c:showLegendKey val="0"/>
          <c:showVal val="0"/>
          <c:showCatName val="0"/>
          <c:showSerName val="0"/>
          <c:showPercent val="0"/>
          <c:showBubbleSize val="0"/>
        </c:dLbls>
        <c:gapWidth val="150"/>
        <c:axId val="121919488"/>
        <c:axId val="118116864"/>
      </c:barChart>
      <c:catAx>
        <c:axId val="121919488"/>
        <c:scaling>
          <c:orientation val="minMax"/>
        </c:scaling>
        <c:delete val="0"/>
        <c:axPos val="b"/>
        <c:numFmt formatCode="General" sourceLinked="0"/>
        <c:majorTickMark val="out"/>
        <c:minorTickMark val="none"/>
        <c:tickLblPos val="nextTo"/>
        <c:txPr>
          <a:bodyPr/>
          <a:lstStyle/>
          <a:p>
            <a:pPr>
              <a:defRPr sz="1100"/>
            </a:pPr>
            <a:endParaRPr lang="en-US"/>
          </a:p>
        </c:txPr>
        <c:crossAx val="118116864"/>
        <c:crosses val="autoZero"/>
        <c:auto val="1"/>
        <c:lblAlgn val="ctr"/>
        <c:lblOffset val="100"/>
        <c:noMultiLvlLbl val="0"/>
      </c:catAx>
      <c:valAx>
        <c:axId val="118116864"/>
        <c:scaling>
          <c:orientation val="minMax"/>
        </c:scaling>
        <c:delete val="0"/>
        <c:axPos val="l"/>
        <c:numFmt formatCode="General" sourceLinked="1"/>
        <c:majorTickMark val="out"/>
        <c:minorTickMark val="none"/>
        <c:tickLblPos val="nextTo"/>
        <c:txPr>
          <a:bodyPr/>
          <a:lstStyle/>
          <a:p>
            <a:pPr>
              <a:defRPr sz="1050"/>
            </a:pPr>
            <a:endParaRPr lang="en-US"/>
          </a:p>
        </c:txPr>
        <c:crossAx val="121919488"/>
        <c:crosses val="autoZero"/>
        <c:crossBetween val="between"/>
      </c:valAx>
    </c:plotArea>
    <c:legend>
      <c:legendPos val="r"/>
      <c:layout>
        <c:manualLayout>
          <c:xMode val="edge"/>
          <c:yMode val="edge"/>
          <c:x val="0.53474098632407796"/>
          <c:y val="0.11467494447809408"/>
          <c:w val="0.36833139936455311"/>
          <c:h val="0.1800277609529578"/>
        </c:manualLayout>
      </c:layout>
      <c:overlay val="0"/>
      <c:txPr>
        <a:bodyPr/>
        <a:lstStyle/>
        <a:p>
          <a:pPr>
            <a:defRPr sz="1000"/>
          </a:pPr>
          <a:endParaRPr lang="en-US"/>
        </a:p>
      </c:txPr>
    </c:legend>
    <c:plotVisOnly val="1"/>
    <c:dispBlanksAs val="gap"/>
    <c:showDLblsOverMax val="0"/>
  </c:chart>
  <c:txPr>
    <a:bodyPr/>
    <a:lstStyle/>
    <a:p>
      <a:pPr>
        <a:defRPr sz="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Sheet1!$A$4</c:f>
              <c:strCache>
                <c:ptCount val="1"/>
                <c:pt idx="0">
                  <c:v>Private Banks</c:v>
                </c:pt>
              </c:strCache>
            </c:strRef>
          </c:tx>
          <c:marker>
            <c:symbol val="none"/>
          </c:marker>
          <c:cat>
            <c:strRef>
              <c:f>Sheet1!$B$3:$G$3</c:f>
              <c:strCache>
                <c:ptCount val="6"/>
                <c:pt idx="0">
                  <c:v>FY12</c:v>
                </c:pt>
                <c:pt idx="1">
                  <c:v>FY13</c:v>
                </c:pt>
                <c:pt idx="2">
                  <c:v>FY14</c:v>
                </c:pt>
                <c:pt idx="3">
                  <c:v>FY15</c:v>
                </c:pt>
                <c:pt idx="4">
                  <c:v>FY16</c:v>
                </c:pt>
                <c:pt idx="5">
                  <c:v>1HFY17</c:v>
                </c:pt>
              </c:strCache>
            </c:strRef>
          </c:cat>
          <c:val>
            <c:numRef>
              <c:f>Sheet1!$B$4:$G$4</c:f>
              <c:numCache>
                <c:formatCode>0</c:formatCode>
                <c:ptCount val="6"/>
                <c:pt idx="0">
                  <c:v>20.100000000000001</c:v>
                </c:pt>
                <c:pt idx="1">
                  <c:v>18.7</c:v>
                </c:pt>
                <c:pt idx="2">
                  <c:v>15.8</c:v>
                </c:pt>
                <c:pt idx="3">
                  <c:v>18.7</c:v>
                </c:pt>
                <c:pt idx="4">
                  <c:v>24.6</c:v>
                </c:pt>
                <c:pt idx="5">
                  <c:v>23.2</c:v>
                </c:pt>
              </c:numCache>
            </c:numRef>
          </c:val>
          <c:smooth val="0"/>
          <c:extLst>
            <c:ext xmlns:c16="http://schemas.microsoft.com/office/drawing/2014/chart" uri="{C3380CC4-5D6E-409C-BE32-E72D297353CC}">
              <c16:uniqueId val="{00000000-ABF9-4783-995D-3AC5D6937232}"/>
            </c:ext>
          </c:extLst>
        </c:ser>
        <c:ser>
          <c:idx val="1"/>
          <c:order val="1"/>
          <c:tx>
            <c:strRef>
              <c:f>Sheet1!$A$5</c:f>
              <c:strCache>
                <c:ptCount val="1"/>
                <c:pt idx="0">
                  <c:v>PSU Banks</c:v>
                </c:pt>
              </c:strCache>
            </c:strRef>
          </c:tx>
          <c:marker>
            <c:symbol val="none"/>
          </c:marker>
          <c:cat>
            <c:strRef>
              <c:f>Sheet1!$B$3:$G$3</c:f>
              <c:strCache>
                <c:ptCount val="6"/>
                <c:pt idx="0">
                  <c:v>FY12</c:v>
                </c:pt>
                <c:pt idx="1">
                  <c:v>FY13</c:v>
                </c:pt>
                <c:pt idx="2">
                  <c:v>FY14</c:v>
                </c:pt>
                <c:pt idx="3">
                  <c:v>FY15</c:v>
                </c:pt>
                <c:pt idx="4">
                  <c:v>FY16</c:v>
                </c:pt>
                <c:pt idx="5">
                  <c:v>1HFY17</c:v>
                </c:pt>
              </c:strCache>
            </c:strRef>
          </c:cat>
          <c:val>
            <c:numRef>
              <c:f>Sheet1!$B$5:$G$5</c:f>
              <c:numCache>
                <c:formatCode>0</c:formatCode>
                <c:ptCount val="6"/>
                <c:pt idx="0">
                  <c:v>16</c:v>
                </c:pt>
                <c:pt idx="1">
                  <c:v>14.2</c:v>
                </c:pt>
                <c:pt idx="2">
                  <c:v>13.2</c:v>
                </c:pt>
                <c:pt idx="3">
                  <c:v>7.1</c:v>
                </c:pt>
                <c:pt idx="4">
                  <c:v>4</c:v>
                </c:pt>
                <c:pt idx="5">
                  <c:v>3.1</c:v>
                </c:pt>
              </c:numCache>
            </c:numRef>
          </c:val>
          <c:smooth val="0"/>
          <c:extLst>
            <c:ext xmlns:c16="http://schemas.microsoft.com/office/drawing/2014/chart" uri="{C3380CC4-5D6E-409C-BE32-E72D297353CC}">
              <c16:uniqueId val="{00000001-ABF9-4783-995D-3AC5D6937232}"/>
            </c:ext>
          </c:extLst>
        </c:ser>
        <c:dLbls>
          <c:showLegendKey val="0"/>
          <c:showVal val="0"/>
          <c:showCatName val="0"/>
          <c:showSerName val="0"/>
          <c:showPercent val="0"/>
          <c:showBubbleSize val="0"/>
        </c:dLbls>
        <c:smooth val="0"/>
        <c:axId val="122766848"/>
        <c:axId val="118199360"/>
      </c:lineChart>
      <c:catAx>
        <c:axId val="122766848"/>
        <c:scaling>
          <c:orientation val="minMax"/>
        </c:scaling>
        <c:delete val="0"/>
        <c:axPos val="b"/>
        <c:numFmt formatCode="General" sourceLinked="0"/>
        <c:majorTickMark val="out"/>
        <c:minorTickMark val="none"/>
        <c:tickLblPos val="nextTo"/>
        <c:crossAx val="118199360"/>
        <c:crosses val="autoZero"/>
        <c:auto val="1"/>
        <c:lblAlgn val="ctr"/>
        <c:lblOffset val="100"/>
        <c:noMultiLvlLbl val="0"/>
      </c:catAx>
      <c:valAx>
        <c:axId val="118199360"/>
        <c:scaling>
          <c:orientation val="minMax"/>
        </c:scaling>
        <c:delete val="0"/>
        <c:axPos val="l"/>
        <c:numFmt formatCode="0" sourceLinked="1"/>
        <c:majorTickMark val="out"/>
        <c:minorTickMark val="none"/>
        <c:tickLblPos val="nextTo"/>
        <c:crossAx val="122766848"/>
        <c:crosses val="autoZero"/>
        <c:crossBetween val="between"/>
      </c:valAx>
    </c:plotArea>
    <c:legend>
      <c:legendPos val="b"/>
      <c:overlay val="0"/>
    </c:legend>
    <c:plotVisOnly val="1"/>
    <c:dispBlanksAs val="gap"/>
    <c:showDLblsOverMax val="0"/>
  </c:chart>
  <c:txPr>
    <a:bodyPr/>
    <a:lstStyle/>
    <a:p>
      <a:pPr>
        <a:defRPr sz="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Sheet3!$B$1</c:f>
              <c:strCache>
                <c:ptCount val="1"/>
                <c:pt idx="0">
                  <c:v>Public Sector</c:v>
                </c:pt>
              </c:strCache>
            </c:strRef>
          </c:tx>
          <c:invertIfNegative val="0"/>
          <c:cat>
            <c:numRef>
              <c:f>Sheet3!$A$2:$A$6</c:f>
              <c:numCache>
                <c:formatCode>General</c:formatCode>
                <c:ptCount val="5"/>
                <c:pt idx="0">
                  <c:v>2012</c:v>
                </c:pt>
                <c:pt idx="1">
                  <c:v>2013</c:v>
                </c:pt>
                <c:pt idx="2">
                  <c:v>2014</c:v>
                </c:pt>
                <c:pt idx="3">
                  <c:v>2015</c:v>
                </c:pt>
                <c:pt idx="4">
                  <c:v>2016</c:v>
                </c:pt>
              </c:numCache>
            </c:numRef>
          </c:cat>
          <c:val>
            <c:numRef>
              <c:f>Sheet3!$B$2:$B$6</c:f>
              <c:numCache>
                <c:formatCode>General</c:formatCode>
                <c:ptCount val="5"/>
                <c:pt idx="0">
                  <c:v>110</c:v>
                </c:pt>
                <c:pt idx="1">
                  <c:v>200</c:v>
                </c:pt>
                <c:pt idx="2">
                  <c:v>290</c:v>
                </c:pt>
                <c:pt idx="3">
                  <c:v>370</c:v>
                </c:pt>
                <c:pt idx="4">
                  <c:v>790</c:v>
                </c:pt>
              </c:numCache>
            </c:numRef>
          </c:val>
          <c:extLst>
            <c:ext xmlns:c16="http://schemas.microsoft.com/office/drawing/2014/chart" uri="{C3380CC4-5D6E-409C-BE32-E72D297353CC}">
              <c16:uniqueId val="{00000000-18BB-477D-9FB2-A2F42BA734E2}"/>
            </c:ext>
          </c:extLst>
        </c:ser>
        <c:ser>
          <c:idx val="1"/>
          <c:order val="1"/>
          <c:tx>
            <c:strRef>
              <c:f>Sheet3!$C$1</c:f>
              <c:strCache>
                <c:ptCount val="1"/>
                <c:pt idx="0">
                  <c:v>Private Sector</c:v>
                </c:pt>
              </c:strCache>
            </c:strRef>
          </c:tx>
          <c:invertIfNegative val="0"/>
          <c:cat>
            <c:numRef>
              <c:f>Sheet3!$A$2:$A$6</c:f>
              <c:numCache>
                <c:formatCode>General</c:formatCode>
                <c:ptCount val="5"/>
                <c:pt idx="0">
                  <c:v>2012</c:v>
                </c:pt>
                <c:pt idx="1">
                  <c:v>2013</c:v>
                </c:pt>
                <c:pt idx="2">
                  <c:v>2014</c:v>
                </c:pt>
                <c:pt idx="3">
                  <c:v>2015</c:v>
                </c:pt>
                <c:pt idx="4">
                  <c:v>2016</c:v>
                </c:pt>
              </c:numCache>
            </c:numRef>
          </c:cat>
          <c:val>
            <c:numRef>
              <c:f>Sheet3!$C$2:$C$6</c:f>
              <c:numCache>
                <c:formatCode>General</c:formatCode>
                <c:ptCount val="5"/>
                <c:pt idx="0">
                  <c:v>100</c:v>
                </c:pt>
                <c:pt idx="1">
                  <c:v>110</c:v>
                </c:pt>
                <c:pt idx="2">
                  <c:v>120</c:v>
                </c:pt>
                <c:pt idx="3">
                  <c:v>190</c:v>
                </c:pt>
                <c:pt idx="4">
                  <c:v>310</c:v>
                </c:pt>
              </c:numCache>
            </c:numRef>
          </c:val>
          <c:extLst>
            <c:ext xmlns:c16="http://schemas.microsoft.com/office/drawing/2014/chart" uri="{C3380CC4-5D6E-409C-BE32-E72D297353CC}">
              <c16:uniqueId val="{00000001-18BB-477D-9FB2-A2F42BA734E2}"/>
            </c:ext>
          </c:extLst>
        </c:ser>
        <c:dLbls>
          <c:showLegendKey val="0"/>
          <c:showVal val="0"/>
          <c:showCatName val="0"/>
          <c:showSerName val="0"/>
          <c:showPercent val="0"/>
          <c:showBubbleSize val="0"/>
        </c:dLbls>
        <c:gapWidth val="150"/>
        <c:axId val="122767360"/>
        <c:axId val="118201088"/>
      </c:barChart>
      <c:catAx>
        <c:axId val="122767360"/>
        <c:scaling>
          <c:orientation val="minMax"/>
        </c:scaling>
        <c:delete val="0"/>
        <c:axPos val="b"/>
        <c:numFmt formatCode="General" sourceLinked="1"/>
        <c:majorTickMark val="out"/>
        <c:minorTickMark val="none"/>
        <c:tickLblPos val="nextTo"/>
        <c:crossAx val="118201088"/>
        <c:crosses val="autoZero"/>
        <c:auto val="1"/>
        <c:lblAlgn val="ctr"/>
        <c:lblOffset val="100"/>
        <c:noMultiLvlLbl val="0"/>
      </c:catAx>
      <c:valAx>
        <c:axId val="118201088"/>
        <c:scaling>
          <c:orientation val="minMax"/>
        </c:scaling>
        <c:delete val="0"/>
        <c:axPos val="l"/>
        <c:numFmt formatCode="General" sourceLinked="1"/>
        <c:majorTickMark val="out"/>
        <c:minorTickMark val="none"/>
        <c:tickLblPos val="nextTo"/>
        <c:crossAx val="122767360"/>
        <c:crosses val="autoZero"/>
        <c:crossBetween val="between"/>
      </c:valAx>
    </c:plotArea>
    <c:legend>
      <c:legendPos val="r"/>
      <c:overlay val="0"/>
    </c:legend>
    <c:plotVisOnly val="1"/>
    <c:dispBlanksAs val="gap"/>
    <c:showDLblsOverMax val="0"/>
  </c:chart>
  <c:txPr>
    <a:bodyPr/>
    <a:lstStyle/>
    <a:p>
      <a:pPr>
        <a:defRPr sz="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256939534204496E-2"/>
          <c:y val="0.13664094854738043"/>
          <c:w val="0.97573336038644332"/>
          <c:h val="0.67920719094698379"/>
        </c:manualLayout>
      </c:layout>
      <c:barChart>
        <c:barDir val="col"/>
        <c:grouping val="clustered"/>
        <c:varyColors val="0"/>
        <c:ser>
          <c:idx val="0"/>
          <c:order val="0"/>
          <c:tx>
            <c:strRef>
              <c:f>Sheet1!$G$4</c:f>
              <c:strCache>
                <c:ptCount val="1"/>
                <c:pt idx="0">
                  <c:v>Fiscal deficit</c:v>
                </c:pt>
              </c:strCache>
            </c:strRef>
          </c:tx>
          <c:spPr>
            <a:solidFill>
              <a:srgbClr val="CCCCFF"/>
            </a:solidFill>
            <a:ln w="25400">
              <a:no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Sheet1!$F$5:$F$23</c:f>
              <c:strCache>
                <c:ptCount val="19"/>
                <c:pt idx="0">
                  <c:v>FY00</c:v>
                </c:pt>
                <c:pt idx="1">
                  <c:v>FY01</c:v>
                </c:pt>
                <c:pt idx="2">
                  <c:v>FY02</c:v>
                </c:pt>
                <c:pt idx="3">
                  <c:v>FY03</c:v>
                </c:pt>
                <c:pt idx="4">
                  <c:v>FY04</c:v>
                </c:pt>
                <c:pt idx="5">
                  <c:v>FY05</c:v>
                </c:pt>
                <c:pt idx="6">
                  <c:v>FY06</c:v>
                </c:pt>
                <c:pt idx="7">
                  <c:v>FY07</c:v>
                </c:pt>
                <c:pt idx="8">
                  <c:v>FY08</c:v>
                </c:pt>
                <c:pt idx="9">
                  <c:v>FY09</c:v>
                </c:pt>
                <c:pt idx="10">
                  <c:v>FY10</c:v>
                </c:pt>
                <c:pt idx="11">
                  <c:v>FY11</c:v>
                </c:pt>
                <c:pt idx="12">
                  <c:v>FY12</c:v>
                </c:pt>
                <c:pt idx="13">
                  <c:v>FY13</c:v>
                </c:pt>
                <c:pt idx="14">
                  <c:v>FY14</c:v>
                </c:pt>
                <c:pt idx="15">
                  <c:v>FY15</c:v>
                </c:pt>
                <c:pt idx="16">
                  <c:v>FY16</c:v>
                </c:pt>
                <c:pt idx="17">
                  <c:v>FY17</c:v>
                </c:pt>
                <c:pt idx="18">
                  <c:v>FY18E</c:v>
                </c:pt>
              </c:strCache>
            </c:strRef>
          </c:cat>
          <c:val>
            <c:numRef>
              <c:f>Sheet1!$G$5:$G$23</c:f>
              <c:numCache>
                <c:formatCode>0.0</c:formatCode>
                <c:ptCount val="19"/>
                <c:pt idx="0">
                  <c:v>5.1759413151889193</c:v>
                </c:pt>
                <c:pt idx="1">
                  <c:v>5.4567514324890034</c:v>
                </c:pt>
                <c:pt idx="2">
                  <c:v>5.9832029226628878</c:v>
                </c:pt>
                <c:pt idx="3">
                  <c:v>5.7197681379119247</c:v>
                </c:pt>
                <c:pt idx="4">
                  <c:v>4.33826813551822</c:v>
                </c:pt>
                <c:pt idx="5">
                  <c:v>3.8798839031569639</c:v>
                </c:pt>
                <c:pt idx="6">
                  <c:v>3.9648085050765953</c:v>
                </c:pt>
                <c:pt idx="7">
                  <c:v>3.3197383577304458</c:v>
                </c:pt>
                <c:pt idx="8">
                  <c:v>2.5448109218370663</c:v>
                </c:pt>
                <c:pt idx="9">
                  <c:v>5.9855812300932216</c:v>
                </c:pt>
                <c:pt idx="10">
                  <c:v>6.4602214641026476</c:v>
                </c:pt>
                <c:pt idx="11">
                  <c:v>4.7994023726525104</c:v>
                </c:pt>
                <c:pt idx="12">
                  <c:v>5.9064523891988685</c:v>
                </c:pt>
                <c:pt idx="13">
                  <c:v>4.9258672786013609</c:v>
                </c:pt>
                <c:pt idx="14">
                  <c:v>4.4608222154601318</c:v>
                </c:pt>
                <c:pt idx="15">
                  <c:v>4.1018973783767381</c:v>
                </c:pt>
                <c:pt idx="16">
                  <c:v>3.8263788732512376</c:v>
                </c:pt>
                <c:pt idx="17">
                  <c:v>3.5439986483966717</c:v>
                </c:pt>
                <c:pt idx="18" formatCode="#,##0.0">
                  <c:v>3.2</c:v>
                </c:pt>
              </c:numCache>
            </c:numRef>
          </c:val>
          <c:extLst>
            <c:ext xmlns:c16="http://schemas.microsoft.com/office/drawing/2014/chart" uri="{C3380CC4-5D6E-409C-BE32-E72D297353CC}">
              <c16:uniqueId val="{00000000-0F76-4BED-96D4-AFA6F3ECF574}"/>
            </c:ext>
          </c:extLst>
        </c:ser>
        <c:dLbls>
          <c:showLegendKey val="0"/>
          <c:showVal val="1"/>
          <c:showCatName val="0"/>
          <c:showSerName val="0"/>
          <c:showPercent val="0"/>
          <c:showBubbleSize val="0"/>
        </c:dLbls>
        <c:gapWidth val="50"/>
        <c:overlap val="-25"/>
        <c:axId val="117730304"/>
        <c:axId val="92909504"/>
      </c:barChart>
      <c:catAx>
        <c:axId val="117730304"/>
        <c:scaling>
          <c:orientation val="minMax"/>
        </c:scaling>
        <c:delete val="0"/>
        <c:axPos val="b"/>
        <c:numFmt formatCode="General" sourceLinked="0"/>
        <c:majorTickMark val="none"/>
        <c:minorTickMark val="none"/>
        <c:tickLblPos val="nextTo"/>
        <c:crossAx val="92909504"/>
        <c:crosses val="autoZero"/>
        <c:auto val="1"/>
        <c:lblAlgn val="ctr"/>
        <c:lblOffset val="100"/>
        <c:noMultiLvlLbl val="0"/>
      </c:catAx>
      <c:valAx>
        <c:axId val="92909504"/>
        <c:scaling>
          <c:orientation val="minMax"/>
        </c:scaling>
        <c:delete val="1"/>
        <c:axPos val="l"/>
        <c:numFmt formatCode="0.0" sourceLinked="1"/>
        <c:majorTickMark val="out"/>
        <c:minorTickMark val="none"/>
        <c:tickLblPos val="nextTo"/>
        <c:crossAx val="117730304"/>
        <c:crosses val="autoZero"/>
        <c:crossBetween val="between"/>
      </c:valAx>
    </c:plotArea>
    <c:legend>
      <c:legendPos val="t"/>
      <c:layout>
        <c:manualLayout>
          <c:xMode val="edge"/>
          <c:yMode val="edge"/>
          <c:x val="2.8389576302962131E-2"/>
          <c:y val="3.8837536612271292E-3"/>
          <c:w val="0.22626869315754136"/>
          <c:h val="0.10259831931271417"/>
        </c:manualLayout>
      </c:layout>
      <c:overlay val="0"/>
    </c:legend>
    <c:plotVisOnly val="1"/>
    <c:dispBlanksAs val="gap"/>
    <c:showDLblsOverMax val="0"/>
  </c:chart>
  <c:spPr>
    <a:ln>
      <a:noFill/>
    </a:ln>
  </c:spPr>
  <c:txPr>
    <a:bodyPr/>
    <a:lstStyle/>
    <a:p>
      <a:pPr>
        <a:defRPr sz="900">
          <a:latin typeface="Calibri"/>
          <a:ea typeface="Calibri"/>
          <a:cs typeface="Calibri"/>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432258467691533E-2"/>
          <c:y val="0.10416666666666667"/>
          <c:w val="0.93795431821022368"/>
          <c:h val="0.70593175853018375"/>
        </c:manualLayout>
      </c:layout>
      <c:barChart>
        <c:barDir val="col"/>
        <c:grouping val="clustered"/>
        <c:varyColors val="0"/>
        <c:ser>
          <c:idx val="0"/>
          <c:order val="0"/>
          <c:tx>
            <c:strRef>
              <c:f>Sheet2!$A$44:$A$69</c:f>
              <c:strCache>
                <c:ptCount val="1"/>
                <c:pt idx="0">
                  <c:v>FY91 FY92 FY93 FY94 FY95 FY96 FY97 FY98 FY99 FY00 FY01 FY02 FY03 FY04 FY05 FY06 FY07 FY08 FY09 FY10 FY11 FY12 FY13 FY14 FY15 FY16</c:v>
                </c:pt>
              </c:strCache>
            </c:strRef>
          </c:tx>
          <c:spPr>
            <a:solidFill>
              <a:srgbClr val="CCCCFF"/>
            </a:solidFill>
            <a:ln w="25400">
              <a:noFill/>
            </a:ln>
          </c:spPr>
          <c:invertIfNegative val="0"/>
          <c:cat>
            <c:strRef>
              <c:f>Sheet2!$A$53:$A$70</c:f>
              <c:strCache>
                <c:ptCount val="18"/>
                <c:pt idx="0">
                  <c:v>FY00</c:v>
                </c:pt>
                <c:pt idx="1">
                  <c:v>FY01</c:v>
                </c:pt>
                <c:pt idx="2">
                  <c:v>FY02</c:v>
                </c:pt>
                <c:pt idx="3">
                  <c:v>FY03</c:v>
                </c:pt>
                <c:pt idx="4">
                  <c:v>FY04</c:v>
                </c:pt>
                <c:pt idx="5">
                  <c:v>FY05</c:v>
                </c:pt>
                <c:pt idx="6">
                  <c:v>FY06</c:v>
                </c:pt>
                <c:pt idx="7">
                  <c:v>FY07</c:v>
                </c:pt>
                <c:pt idx="8">
                  <c:v>FY08</c:v>
                </c:pt>
                <c:pt idx="9">
                  <c:v>FY09</c:v>
                </c:pt>
                <c:pt idx="10">
                  <c:v>FY10</c:v>
                </c:pt>
                <c:pt idx="11">
                  <c:v>FY11</c:v>
                </c:pt>
                <c:pt idx="12">
                  <c:v>FY12</c:v>
                </c:pt>
                <c:pt idx="13">
                  <c:v>FY13</c:v>
                </c:pt>
                <c:pt idx="14">
                  <c:v>FY14</c:v>
                </c:pt>
                <c:pt idx="15">
                  <c:v>FY15</c:v>
                </c:pt>
                <c:pt idx="16">
                  <c:v>FY16</c:v>
                </c:pt>
                <c:pt idx="17">
                  <c:v>FY17</c:v>
                </c:pt>
              </c:strCache>
            </c:strRef>
          </c:cat>
          <c:val>
            <c:numRef>
              <c:f>Sheet2!$A$70</c:f>
              <c:numCache>
                <c:formatCode>\ [$-10000]yyyy</c:formatCode>
                <c:ptCount val="1"/>
                <c:pt idx="0">
                  <c:v>0</c:v>
                </c:pt>
              </c:numCache>
            </c:numRef>
          </c:val>
          <c:extLst>
            <c:ext xmlns:c16="http://schemas.microsoft.com/office/drawing/2014/chart" uri="{C3380CC4-5D6E-409C-BE32-E72D297353CC}">
              <c16:uniqueId val="{00000000-9563-488F-8347-7A16513B398C}"/>
            </c:ext>
          </c:extLst>
        </c:ser>
        <c:ser>
          <c:idx val="1"/>
          <c:order val="1"/>
          <c:tx>
            <c:strRef>
              <c:f>Sheet2!$C$43</c:f>
              <c:strCache>
                <c:ptCount val="1"/>
                <c:pt idx="0">
                  <c:v>Current account balance</c:v>
                </c:pt>
              </c:strCache>
            </c:strRef>
          </c:tx>
          <c:spPr>
            <a:solidFill>
              <a:srgbClr val="BFBFBF"/>
            </a:solidFill>
            <a:ln w="25400">
              <a:noFill/>
            </a:ln>
          </c:spPr>
          <c:invertIfNegative val="0"/>
          <c:dLbls>
            <c:spPr>
              <a:noFill/>
              <a:ln>
                <a:noFill/>
              </a:ln>
              <a:effectLst/>
            </c:spPr>
            <c:txPr>
              <a:bodyPr rot="-540000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Sheet2!$A$53:$A$70</c:f>
              <c:strCache>
                <c:ptCount val="18"/>
                <c:pt idx="0">
                  <c:v>FY00</c:v>
                </c:pt>
                <c:pt idx="1">
                  <c:v>FY01</c:v>
                </c:pt>
                <c:pt idx="2">
                  <c:v>FY02</c:v>
                </c:pt>
                <c:pt idx="3">
                  <c:v>FY03</c:v>
                </c:pt>
                <c:pt idx="4">
                  <c:v>FY04</c:v>
                </c:pt>
                <c:pt idx="5">
                  <c:v>FY05</c:v>
                </c:pt>
                <c:pt idx="6">
                  <c:v>FY06</c:v>
                </c:pt>
                <c:pt idx="7">
                  <c:v>FY07</c:v>
                </c:pt>
                <c:pt idx="8">
                  <c:v>FY08</c:v>
                </c:pt>
                <c:pt idx="9">
                  <c:v>FY09</c:v>
                </c:pt>
                <c:pt idx="10">
                  <c:v>FY10</c:v>
                </c:pt>
                <c:pt idx="11">
                  <c:v>FY11</c:v>
                </c:pt>
                <c:pt idx="12">
                  <c:v>FY12</c:v>
                </c:pt>
                <c:pt idx="13">
                  <c:v>FY13</c:v>
                </c:pt>
                <c:pt idx="14">
                  <c:v>FY14</c:v>
                </c:pt>
                <c:pt idx="15">
                  <c:v>FY15</c:v>
                </c:pt>
                <c:pt idx="16">
                  <c:v>FY16</c:v>
                </c:pt>
                <c:pt idx="17">
                  <c:v>FY17</c:v>
                </c:pt>
              </c:strCache>
            </c:strRef>
          </c:cat>
          <c:val>
            <c:numRef>
              <c:f>Sheet2!$C$53:$C$70</c:f>
              <c:numCache>
                <c:formatCode>0.0</c:formatCode>
                <c:ptCount val="18"/>
                <c:pt idx="0">
                  <c:v>-1.0098150878724688</c:v>
                </c:pt>
                <c:pt idx="1">
                  <c:v>-0.56123636061599758</c:v>
                </c:pt>
                <c:pt idx="2">
                  <c:v>0.6887985399158244</c:v>
                </c:pt>
                <c:pt idx="3">
                  <c:v>1.2090150947404783</c:v>
                </c:pt>
                <c:pt idx="4">
                  <c:v>2.2679898100388201</c:v>
                </c:pt>
                <c:pt idx="5">
                  <c:v>-0.34127672409362897</c:v>
                </c:pt>
                <c:pt idx="6">
                  <c:v>-1.1852776155134257</c:v>
                </c:pt>
                <c:pt idx="7">
                  <c:v>-1.002986549901181</c:v>
                </c:pt>
                <c:pt idx="8">
                  <c:v>-1.2641938978034233</c:v>
                </c:pt>
                <c:pt idx="9">
                  <c:v>-2.2709079035206727</c:v>
                </c:pt>
                <c:pt idx="10">
                  <c:v>-2.7829429325459727</c:v>
                </c:pt>
                <c:pt idx="11">
                  <c:v>-2.8053231243336954</c:v>
                </c:pt>
                <c:pt idx="12">
                  <c:v>-4.282620158835301</c:v>
                </c:pt>
                <c:pt idx="13">
                  <c:v>-4.8169421923539826</c:v>
                </c:pt>
                <c:pt idx="14">
                  <c:v>-1.7427208669184986</c:v>
                </c:pt>
                <c:pt idx="15">
                  <c:v>-1.3183331100684603</c:v>
                </c:pt>
                <c:pt idx="16">
                  <c:v>-1.1000000000000001</c:v>
                </c:pt>
                <c:pt idx="17">
                  <c:v>-0.6</c:v>
                </c:pt>
              </c:numCache>
            </c:numRef>
          </c:val>
          <c:extLst>
            <c:ext xmlns:c16="http://schemas.microsoft.com/office/drawing/2014/chart" uri="{C3380CC4-5D6E-409C-BE32-E72D297353CC}">
              <c16:uniqueId val="{00000001-9563-488F-8347-7A16513B398C}"/>
            </c:ext>
          </c:extLst>
        </c:ser>
        <c:dLbls>
          <c:showLegendKey val="0"/>
          <c:showVal val="0"/>
          <c:showCatName val="0"/>
          <c:showSerName val="0"/>
          <c:showPercent val="0"/>
          <c:showBubbleSize val="0"/>
        </c:dLbls>
        <c:gapWidth val="10"/>
        <c:overlap val="-25"/>
        <c:axId val="117866496"/>
        <c:axId val="117792768"/>
      </c:barChart>
      <c:catAx>
        <c:axId val="117866496"/>
        <c:scaling>
          <c:orientation val="minMax"/>
        </c:scaling>
        <c:delete val="0"/>
        <c:axPos val="b"/>
        <c:numFmt formatCode="General" sourceLinked="0"/>
        <c:majorTickMark val="none"/>
        <c:minorTickMark val="none"/>
        <c:tickLblPos val="low"/>
        <c:txPr>
          <a:bodyPr rot="-5400000" vert="horz"/>
          <a:lstStyle/>
          <a:p>
            <a:pPr>
              <a:defRPr/>
            </a:pPr>
            <a:endParaRPr lang="en-US"/>
          </a:p>
        </c:txPr>
        <c:crossAx val="117792768"/>
        <c:crosses val="autoZero"/>
        <c:auto val="1"/>
        <c:lblAlgn val="ctr"/>
        <c:lblOffset val="100"/>
        <c:tickLblSkip val="1"/>
        <c:noMultiLvlLbl val="0"/>
      </c:catAx>
      <c:valAx>
        <c:axId val="117792768"/>
        <c:scaling>
          <c:orientation val="minMax"/>
        </c:scaling>
        <c:delete val="1"/>
        <c:axPos val="l"/>
        <c:numFmt formatCode="General" sourceLinked="0"/>
        <c:majorTickMark val="none"/>
        <c:minorTickMark val="none"/>
        <c:tickLblPos val="nextTo"/>
        <c:crossAx val="117866496"/>
        <c:crosses val="autoZero"/>
        <c:crossBetween val="between"/>
      </c:valAx>
    </c:plotArea>
    <c:legend>
      <c:legendPos val="t"/>
      <c:legendEntry>
        <c:idx val="0"/>
        <c:delete val="1"/>
      </c:legendEntry>
      <c:layout>
        <c:manualLayout>
          <c:xMode val="edge"/>
          <c:yMode val="edge"/>
          <c:x val="0.3294052385197152"/>
          <c:y val="0"/>
          <c:w val="0.52213359135879023"/>
          <c:h val="0.1255757874015748"/>
        </c:manualLayout>
      </c:layout>
      <c:overlay val="0"/>
    </c:legend>
    <c:plotVisOnly val="1"/>
    <c:dispBlanksAs val="gap"/>
    <c:showDLblsOverMax val="0"/>
  </c:chart>
  <c:spPr>
    <a:ln>
      <a:noFill/>
    </a:ln>
  </c:spPr>
  <c:txPr>
    <a:bodyPr/>
    <a:lstStyle/>
    <a:p>
      <a:pPr>
        <a:defRPr sz="900">
          <a:latin typeface="Calibri"/>
          <a:ea typeface="Calibri"/>
          <a:cs typeface="Calibri"/>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900"/>
            </a:pPr>
            <a:r>
              <a:rPr lang="en-US" sz="900"/>
              <a:t>Currency appreciation via-a-vis USD in 2017</a:t>
            </a:r>
          </a:p>
        </c:rich>
      </c:tx>
      <c:overlay val="0"/>
    </c:title>
    <c:autoTitleDeleted val="0"/>
    <c:plotArea>
      <c:layout>
        <c:manualLayout>
          <c:layoutTarget val="inner"/>
          <c:xMode val="edge"/>
          <c:yMode val="edge"/>
          <c:x val="1.6399698697622346E-2"/>
          <c:y val="5.8150401654338657E-2"/>
          <c:w val="0.94867516560429943"/>
          <c:h val="0.6351467430207588"/>
        </c:manualLayout>
      </c:layout>
      <c:barChart>
        <c:barDir val="col"/>
        <c:grouping val="clustered"/>
        <c:varyColors val="0"/>
        <c:ser>
          <c:idx val="0"/>
          <c:order val="0"/>
          <c:spPr>
            <a:solidFill>
              <a:srgbClr val="CCCCFF"/>
            </a:solidFill>
            <a:ln w="25400">
              <a:noFill/>
            </a:ln>
          </c:spPr>
          <c:invertIfNegative val="0"/>
          <c:dPt>
            <c:idx val="1"/>
            <c:invertIfNegative val="0"/>
            <c:bubble3D val="0"/>
            <c:spPr>
              <a:gradFill>
                <a:gsLst>
                  <a:gs pos="0">
                    <a:schemeClr val="accent6">
                      <a:lumMod val="100000"/>
                    </a:schemeClr>
                  </a:gs>
                  <a:gs pos="50000">
                    <a:schemeClr val="bg1">
                      <a:lumMod val="95000"/>
                    </a:schemeClr>
                  </a:gs>
                  <a:gs pos="100000">
                    <a:srgbClr val="006600"/>
                  </a:gs>
                </a:gsLst>
                <a:lin ang="5400000" scaled="0"/>
              </a:gradFill>
              <a:ln w="12700">
                <a:solidFill>
                  <a:srgbClr val="000099"/>
                </a:solidFill>
              </a:ln>
            </c:spPr>
            <c:extLst>
              <c:ext xmlns:c16="http://schemas.microsoft.com/office/drawing/2014/chart" uri="{C3380CC4-5D6E-409C-BE32-E72D297353CC}">
                <c16:uniqueId val="{00000001-7744-45CA-A80D-F8DB601D2EE5}"/>
              </c:ext>
            </c:extLst>
          </c:dPt>
          <c:dLbls>
            <c:dLbl>
              <c:idx val="1"/>
              <c:spPr/>
              <c:txPr>
                <a:bodyPr/>
                <a:lstStyle/>
                <a:p>
                  <a:pPr>
                    <a:defRPr sz="1400" b="1">
                      <a:solidFill>
                        <a:srgbClr val="000099"/>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1-7744-45CA-A80D-F8DB601D2EE5}"/>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Sheet1!$F$39:$F$47</c:f>
              <c:strCache>
                <c:ptCount val="9"/>
                <c:pt idx="0">
                  <c:v>Russia</c:v>
                </c:pt>
                <c:pt idx="1">
                  <c:v>India</c:v>
                </c:pt>
                <c:pt idx="2">
                  <c:v>Thailand </c:v>
                </c:pt>
                <c:pt idx="3">
                  <c:v>Malayasia</c:v>
                </c:pt>
                <c:pt idx="4">
                  <c:v>South Africa</c:v>
                </c:pt>
                <c:pt idx="5">
                  <c:v>Brazil</c:v>
                </c:pt>
                <c:pt idx="6">
                  <c:v>South Korea</c:v>
                </c:pt>
                <c:pt idx="7">
                  <c:v>Indonesia</c:v>
                </c:pt>
                <c:pt idx="8">
                  <c:v>China</c:v>
                </c:pt>
              </c:strCache>
            </c:strRef>
          </c:cat>
          <c:val>
            <c:numRef>
              <c:f>Sheet1!$G$39:$G$47</c:f>
              <c:numCache>
                <c:formatCode>0.0</c:formatCode>
                <c:ptCount val="9"/>
                <c:pt idx="0">
                  <c:v>8.097069983136592</c:v>
                </c:pt>
                <c:pt idx="1">
                  <c:v>5.724229604241188</c:v>
                </c:pt>
                <c:pt idx="2">
                  <c:v>3.5963111792084703</c:v>
                </c:pt>
                <c:pt idx="3">
                  <c:v>3.3448514167242536</c:v>
                </c:pt>
                <c:pt idx="4">
                  <c:v>2.7673689800375314</c:v>
                </c:pt>
                <c:pt idx="5">
                  <c:v>2.467892218584737</c:v>
                </c:pt>
                <c:pt idx="6">
                  <c:v>2.0699999999999998</c:v>
                </c:pt>
                <c:pt idx="7">
                  <c:v>1.0803511141120907</c:v>
                </c:pt>
                <c:pt idx="8">
                  <c:v>0.74</c:v>
                </c:pt>
              </c:numCache>
            </c:numRef>
          </c:val>
          <c:extLst>
            <c:ext xmlns:c16="http://schemas.microsoft.com/office/drawing/2014/chart" uri="{C3380CC4-5D6E-409C-BE32-E72D297353CC}">
              <c16:uniqueId val="{00000002-7744-45CA-A80D-F8DB601D2EE5}"/>
            </c:ext>
          </c:extLst>
        </c:ser>
        <c:dLbls>
          <c:showLegendKey val="0"/>
          <c:showVal val="1"/>
          <c:showCatName val="0"/>
          <c:showSerName val="0"/>
          <c:showPercent val="0"/>
          <c:showBubbleSize val="0"/>
        </c:dLbls>
        <c:gapWidth val="50"/>
        <c:overlap val="-25"/>
        <c:axId val="117868032"/>
        <c:axId val="117794496"/>
      </c:barChart>
      <c:catAx>
        <c:axId val="117868032"/>
        <c:scaling>
          <c:orientation val="minMax"/>
        </c:scaling>
        <c:delete val="0"/>
        <c:axPos val="b"/>
        <c:numFmt formatCode="General" sourceLinked="0"/>
        <c:majorTickMark val="none"/>
        <c:minorTickMark val="none"/>
        <c:tickLblPos val="nextTo"/>
        <c:txPr>
          <a:bodyPr rot="-5400000" vert="horz"/>
          <a:lstStyle/>
          <a:p>
            <a:pPr>
              <a:defRPr/>
            </a:pPr>
            <a:endParaRPr lang="en-US"/>
          </a:p>
        </c:txPr>
        <c:crossAx val="117794496"/>
        <c:crosses val="autoZero"/>
        <c:auto val="1"/>
        <c:lblAlgn val="ctr"/>
        <c:lblOffset val="100"/>
        <c:noMultiLvlLbl val="0"/>
      </c:catAx>
      <c:valAx>
        <c:axId val="117794496"/>
        <c:scaling>
          <c:orientation val="minMax"/>
        </c:scaling>
        <c:delete val="1"/>
        <c:axPos val="l"/>
        <c:numFmt formatCode="0.0" sourceLinked="1"/>
        <c:majorTickMark val="out"/>
        <c:minorTickMark val="none"/>
        <c:tickLblPos val="nextTo"/>
        <c:crossAx val="117868032"/>
        <c:crosses val="autoZero"/>
        <c:crossBetween val="between"/>
      </c:valAx>
    </c:plotArea>
    <c:plotVisOnly val="1"/>
    <c:dispBlanksAs val="gap"/>
    <c:showDLblsOverMax val="0"/>
  </c:chart>
  <c:spPr>
    <a:ln>
      <a:noFill/>
    </a:ln>
  </c:spPr>
  <c:txPr>
    <a:bodyPr/>
    <a:lstStyle/>
    <a:p>
      <a:pPr>
        <a:defRPr sz="900" b="0">
          <a:latin typeface="Calibri"/>
          <a:ea typeface="Calibri"/>
          <a:cs typeface="Calibri"/>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4444444444444446E-2"/>
          <c:y val="0.15368299133062913"/>
          <c:w val="0.92499999999999982"/>
          <c:h val="0.62106249502903044"/>
        </c:manualLayout>
      </c:layout>
      <c:barChart>
        <c:barDir val="col"/>
        <c:grouping val="clustered"/>
        <c:varyColors val="0"/>
        <c:ser>
          <c:idx val="0"/>
          <c:order val="0"/>
          <c:tx>
            <c:strRef>
              <c:f>Sheet1!$C$2</c:f>
              <c:strCache>
                <c:ptCount val="1"/>
                <c:pt idx="0">
                  <c:v> FDI inflows</c:v>
                </c:pt>
              </c:strCache>
            </c:strRef>
          </c:tx>
          <c:spPr>
            <a:solidFill>
              <a:srgbClr val="CCCCFF"/>
            </a:solidFill>
            <a:ln w="25400">
              <a:noFill/>
            </a:ln>
          </c:spPr>
          <c:invertIfNegative val="0"/>
          <c:dPt>
            <c:idx val="0"/>
            <c:invertIfNegative val="0"/>
            <c:bubble3D val="0"/>
            <c:spPr>
              <a:solidFill>
                <a:srgbClr val="C0504D">
                  <a:lumMod val="60000"/>
                  <a:lumOff val="40000"/>
                </a:srgbClr>
              </a:solidFill>
              <a:ln w="25400">
                <a:noFill/>
              </a:ln>
            </c:spPr>
            <c:extLst>
              <c:ext xmlns:c16="http://schemas.microsoft.com/office/drawing/2014/chart" uri="{C3380CC4-5D6E-409C-BE32-E72D297353CC}">
                <c16:uniqueId val="{00000001-1108-4CAB-A668-D7C9CC076FDE}"/>
              </c:ext>
            </c:extLst>
          </c:dPt>
          <c:dPt>
            <c:idx val="1"/>
            <c:invertIfNegative val="0"/>
            <c:bubble3D val="0"/>
            <c:spPr>
              <a:solidFill>
                <a:srgbClr val="C0504D">
                  <a:lumMod val="60000"/>
                  <a:lumOff val="40000"/>
                </a:srgbClr>
              </a:solidFill>
              <a:ln w="25400">
                <a:noFill/>
              </a:ln>
            </c:spPr>
            <c:extLst>
              <c:ext xmlns:c16="http://schemas.microsoft.com/office/drawing/2014/chart" uri="{C3380CC4-5D6E-409C-BE32-E72D297353CC}">
                <c16:uniqueId val="{00000003-1108-4CAB-A668-D7C9CC076FDE}"/>
              </c:ext>
            </c:extLst>
          </c:dPt>
          <c:dPt>
            <c:idx val="2"/>
            <c:invertIfNegative val="0"/>
            <c:bubble3D val="0"/>
            <c:spPr>
              <a:solidFill>
                <a:srgbClr val="C0504D">
                  <a:lumMod val="60000"/>
                  <a:lumOff val="40000"/>
                </a:srgbClr>
              </a:solidFill>
              <a:ln w="25400">
                <a:noFill/>
              </a:ln>
            </c:spPr>
            <c:extLst>
              <c:ext xmlns:c16="http://schemas.microsoft.com/office/drawing/2014/chart" uri="{C3380CC4-5D6E-409C-BE32-E72D297353CC}">
                <c16:uniqueId val="{00000005-1108-4CAB-A668-D7C9CC076FDE}"/>
              </c:ext>
            </c:extLst>
          </c:dPt>
          <c:dPt>
            <c:idx val="3"/>
            <c:invertIfNegative val="0"/>
            <c:bubble3D val="0"/>
            <c:spPr>
              <a:solidFill>
                <a:srgbClr val="C0504D">
                  <a:lumMod val="60000"/>
                  <a:lumOff val="40000"/>
                </a:srgbClr>
              </a:solidFill>
              <a:ln w="25400">
                <a:noFill/>
              </a:ln>
            </c:spPr>
            <c:extLst>
              <c:ext xmlns:c16="http://schemas.microsoft.com/office/drawing/2014/chart" uri="{C3380CC4-5D6E-409C-BE32-E72D297353CC}">
                <c16:uniqueId val="{00000007-1108-4CAB-A668-D7C9CC076FDE}"/>
              </c:ext>
            </c:extLst>
          </c:dPt>
          <c:dPt>
            <c:idx val="4"/>
            <c:invertIfNegative val="0"/>
            <c:bubble3D val="0"/>
            <c:spPr>
              <a:solidFill>
                <a:srgbClr val="C0504D">
                  <a:lumMod val="60000"/>
                  <a:lumOff val="40000"/>
                </a:srgbClr>
              </a:solidFill>
              <a:ln w="25400">
                <a:noFill/>
              </a:ln>
            </c:spPr>
            <c:extLst>
              <c:ext xmlns:c16="http://schemas.microsoft.com/office/drawing/2014/chart" uri="{C3380CC4-5D6E-409C-BE32-E72D297353CC}">
                <c16:uniqueId val="{00000009-1108-4CAB-A668-D7C9CC076FDE}"/>
              </c:ext>
            </c:extLst>
          </c:dPt>
          <c:dPt>
            <c:idx val="5"/>
            <c:invertIfNegative val="0"/>
            <c:bubble3D val="0"/>
            <c:spPr>
              <a:solidFill>
                <a:srgbClr val="FFC000"/>
              </a:solidFill>
              <a:ln w="25400">
                <a:noFill/>
              </a:ln>
            </c:spPr>
            <c:extLst>
              <c:ext xmlns:c16="http://schemas.microsoft.com/office/drawing/2014/chart" uri="{C3380CC4-5D6E-409C-BE32-E72D297353CC}">
                <c16:uniqueId val="{0000000B-1108-4CAB-A668-D7C9CC076FDE}"/>
              </c:ext>
            </c:extLst>
          </c:dPt>
          <c:dPt>
            <c:idx val="6"/>
            <c:invertIfNegative val="0"/>
            <c:bubble3D val="0"/>
            <c:spPr>
              <a:solidFill>
                <a:srgbClr val="FFC000"/>
              </a:solidFill>
              <a:ln w="25400">
                <a:noFill/>
              </a:ln>
            </c:spPr>
            <c:extLst>
              <c:ext xmlns:c16="http://schemas.microsoft.com/office/drawing/2014/chart" uri="{C3380CC4-5D6E-409C-BE32-E72D297353CC}">
                <c16:uniqueId val="{0000000D-1108-4CAB-A668-D7C9CC076FDE}"/>
              </c:ext>
            </c:extLst>
          </c:dPt>
          <c:dPt>
            <c:idx val="7"/>
            <c:invertIfNegative val="0"/>
            <c:bubble3D val="0"/>
            <c:spPr>
              <a:solidFill>
                <a:srgbClr val="FFC000"/>
              </a:solidFill>
              <a:ln w="25400">
                <a:noFill/>
              </a:ln>
            </c:spPr>
            <c:extLst>
              <c:ext xmlns:c16="http://schemas.microsoft.com/office/drawing/2014/chart" uri="{C3380CC4-5D6E-409C-BE32-E72D297353CC}">
                <c16:uniqueId val="{0000000F-1108-4CAB-A668-D7C9CC076FDE}"/>
              </c:ext>
            </c:extLst>
          </c:dPt>
          <c:dLbls>
            <c:dLbl>
              <c:idx val="0"/>
              <c:numFmt formatCode="#,##0" sourceLinked="0"/>
              <c:spPr/>
              <c:txPr>
                <a:bodyPr/>
                <a:lstStyle/>
                <a:p>
                  <a:pPr>
                    <a:defRPr b="1"/>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1-1108-4CAB-A668-D7C9CC076FDE}"/>
                </c:ext>
              </c:extLst>
            </c:dLbl>
            <c:dLbl>
              <c:idx val="1"/>
              <c:numFmt formatCode="#,##0" sourceLinked="0"/>
              <c:spPr/>
              <c:txPr>
                <a:bodyPr/>
                <a:lstStyle/>
                <a:p>
                  <a:pPr>
                    <a:defRPr b="1"/>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3-1108-4CAB-A668-D7C9CC076FDE}"/>
                </c:ext>
              </c:extLst>
            </c:dLbl>
            <c:dLbl>
              <c:idx val="2"/>
              <c:numFmt formatCode="#,##0" sourceLinked="0"/>
              <c:spPr/>
              <c:txPr>
                <a:bodyPr/>
                <a:lstStyle/>
                <a:p>
                  <a:pPr>
                    <a:defRPr b="1"/>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5-1108-4CAB-A668-D7C9CC076FDE}"/>
                </c:ext>
              </c:extLst>
            </c:dLbl>
            <c:dLbl>
              <c:idx val="3"/>
              <c:numFmt formatCode="#,##0" sourceLinked="0"/>
              <c:spPr/>
              <c:txPr>
                <a:bodyPr/>
                <a:lstStyle/>
                <a:p>
                  <a:pPr>
                    <a:defRPr b="1"/>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7-1108-4CAB-A668-D7C9CC076FDE}"/>
                </c:ext>
              </c:extLst>
            </c:dLbl>
            <c:dLbl>
              <c:idx val="4"/>
              <c:numFmt formatCode="#,##0" sourceLinked="0"/>
              <c:spPr/>
              <c:txPr>
                <a:bodyPr/>
                <a:lstStyle/>
                <a:p>
                  <a:pPr>
                    <a:defRPr b="1"/>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9-1108-4CAB-A668-D7C9CC076FDE}"/>
                </c:ext>
              </c:extLst>
            </c:dLbl>
            <c:dLbl>
              <c:idx val="5"/>
              <c:layout>
                <c:manualLayout>
                  <c:x val="6.9444444444444441E-3"/>
                  <c:y val="0.13326523105066412"/>
                </c:manualLayout>
              </c:layout>
              <c:numFmt formatCode="#,##0" sourceLinked="0"/>
              <c:spPr/>
              <c:txPr>
                <a:bodyPr/>
                <a:lstStyle/>
                <a:p>
                  <a:pPr>
                    <a:defRPr sz="1400" b="1">
                      <a:solidFill>
                        <a:srgbClr val="C00000"/>
                      </a:solidFill>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1108-4CAB-A668-D7C9CC076FDE}"/>
                </c:ext>
              </c:extLst>
            </c:dLbl>
            <c:dLbl>
              <c:idx val="6"/>
              <c:layout>
                <c:manualLayout>
                  <c:x val="0"/>
                  <c:y val="0.12195298825202999"/>
                </c:manualLayout>
              </c:layout>
              <c:numFmt formatCode="#,##0" sourceLinked="0"/>
              <c:spPr/>
              <c:txPr>
                <a:bodyPr/>
                <a:lstStyle/>
                <a:p>
                  <a:pPr>
                    <a:defRPr sz="1400" b="1">
                      <a:solidFill>
                        <a:srgbClr val="C00000"/>
                      </a:solidFill>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1108-4CAB-A668-D7C9CC076FDE}"/>
                </c:ext>
              </c:extLst>
            </c:dLbl>
            <c:dLbl>
              <c:idx val="7"/>
              <c:layout>
                <c:manualLayout>
                  <c:x val="0"/>
                  <c:y val="0.10276543200065168"/>
                </c:manualLayout>
              </c:layout>
              <c:numFmt formatCode="#,##0" sourceLinked="0"/>
              <c:spPr/>
              <c:txPr>
                <a:bodyPr/>
                <a:lstStyle/>
                <a:p>
                  <a:pPr>
                    <a:defRPr sz="1400" b="1">
                      <a:solidFill>
                        <a:srgbClr val="C00000"/>
                      </a:solidFill>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1108-4CAB-A668-D7C9CC076FDE}"/>
                </c:ext>
              </c:extLst>
            </c:dLbl>
            <c:numFmt formatCode="#,##0" sourceLinked="0"/>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Sheet1!$B$10:$B$20</c:f>
              <c:strCache>
                <c:ptCount val="8"/>
                <c:pt idx="0">
                  <c:v>FY10</c:v>
                </c:pt>
                <c:pt idx="1">
                  <c:v>FY11</c:v>
                </c:pt>
                <c:pt idx="2">
                  <c:v>FY12</c:v>
                </c:pt>
                <c:pt idx="3">
                  <c:v>FY13</c:v>
                </c:pt>
                <c:pt idx="4">
                  <c:v>FY14</c:v>
                </c:pt>
                <c:pt idx="5">
                  <c:v>FY15</c:v>
                </c:pt>
                <c:pt idx="6">
                  <c:v>FY16</c:v>
                </c:pt>
                <c:pt idx="7">
                  <c:v>FY17*</c:v>
                </c:pt>
              </c:strCache>
            </c:strRef>
          </c:cat>
          <c:val>
            <c:numRef>
              <c:f>Sheet1!$C$10:$C$20</c:f>
              <c:numCache>
                <c:formatCode>General</c:formatCode>
                <c:ptCount val="8"/>
                <c:pt idx="0">
                  <c:v>37.745779732000003</c:v>
                </c:pt>
                <c:pt idx="1">
                  <c:v>36.047375355999996</c:v>
                </c:pt>
                <c:pt idx="2">
                  <c:v>46.551539740000003</c:v>
                </c:pt>
                <c:pt idx="3">
                  <c:v>34.298421709000003</c:v>
                </c:pt>
                <c:pt idx="4">
                  <c:v>36.047114446999998</c:v>
                </c:pt>
                <c:pt idx="5">
                  <c:v>45.147016154070002</c:v>
                </c:pt>
                <c:pt idx="6">
                  <c:v>55.558999999999997</c:v>
                </c:pt>
                <c:pt idx="7">
                  <c:v>47.883000000000003</c:v>
                </c:pt>
              </c:numCache>
            </c:numRef>
          </c:val>
          <c:extLst>
            <c:ext xmlns:c16="http://schemas.microsoft.com/office/drawing/2014/chart" uri="{C3380CC4-5D6E-409C-BE32-E72D297353CC}">
              <c16:uniqueId val="{00000010-1108-4CAB-A668-D7C9CC076FDE}"/>
            </c:ext>
          </c:extLst>
        </c:ser>
        <c:dLbls>
          <c:showLegendKey val="0"/>
          <c:showVal val="0"/>
          <c:showCatName val="0"/>
          <c:showSerName val="0"/>
          <c:showPercent val="0"/>
          <c:showBubbleSize val="0"/>
        </c:dLbls>
        <c:gapWidth val="50"/>
        <c:axId val="83385344"/>
        <c:axId val="122838336"/>
      </c:barChart>
      <c:catAx>
        <c:axId val="83385344"/>
        <c:scaling>
          <c:orientation val="minMax"/>
        </c:scaling>
        <c:delete val="0"/>
        <c:axPos val="b"/>
        <c:numFmt formatCode="General" sourceLinked="0"/>
        <c:majorTickMark val="none"/>
        <c:minorTickMark val="none"/>
        <c:tickLblPos val="nextTo"/>
        <c:txPr>
          <a:bodyPr rot="-5400000" vert="horz"/>
          <a:lstStyle/>
          <a:p>
            <a:pPr>
              <a:defRPr sz="900"/>
            </a:pPr>
            <a:endParaRPr lang="en-US"/>
          </a:p>
        </c:txPr>
        <c:crossAx val="122838336"/>
        <c:crosses val="autoZero"/>
        <c:auto val="1"/>
        <c:lblAlgn val="ctr"/>
        <c:lblOffset val="100"/>
        <c:noMultiLvlLbl val="0"/>
      </c:catAx>
      <c:valAx>
        <c:axId val="122838336"/>
        <c:scaling>
          <c:orientation val="minMax"/>
        </c:scaling>
        <c:delete val="1"/>
        <c:axPos val="l"/>
        <c:numFmt formatCode="General" sourceLinked="1"/>
        <c:majorTickMark val="out"/>
        <c:minorTickMark val="none"/>
        <c:tickLblPos val="nextTo"/>
        <c:crossAx val="83385344"/>
        <c:crosses val="autoZero"/>
        <c:crossBetween val="between"/>
      </c:valAx>
    </c:plotArea>
    <c:plotVisOnly val="1"/>
    <c:dispBlanksAs val="gap"/>
    <c:showDLblsOverMax val="0"/>
  </c:chart>
  <c:spPr>
    <a:ln>
      <a:noFill/>
    </a:ln>
  </c:spPr>
  <c:txPr>
    <a:bodyPr/>
    <a:lstStyle/>
    <a:p>
      <a:pPr>
        <a:defRPr sz="1000">
          <a:latin typeface="Calibri"/>
          <a:ea typeface="Calibri"/>
          <a:cs typeface="Calibri"/>
        </a:defRPr>
      </a:pPr>
      <a:endParaRPr lang="en-US"/>
    </a:p>
  </c:txPr>
  <c:externalData r:id="rId2">
    <c:autoUpdate val="0"/>
  </c:externalData>
  <c:userShapes r:id="rId3"/>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831360900246747E-2"/>
          <c:y val="0.11649712032441444"/>
          <c:w val="0.88998125234345704"/>
          <c:h val="0.56599906545772682"/>
        </c:manualLayout>
      </c:layout>
      <c:lineChart>
        <c:grouping val="standard"/>
        <c:varyColors val="0"/>
        <c:ser>
          <c:idx val="0"/>
          <c:order val="0"/>
          <c:tx>
            <c:strRef>
              <c:f>Sheet2!$B$1</c:f>
              <c:strCache>
                <c:ptCount val="1"/>
                <c:pt idx="0">
                  <c:v>10 year G-sec yield (%)</c:v>
                </c:pt>
              </c:strCache>
            </c:strRef>
          </c:tx>
          <c:spPr>
            <a:ln w="19050">
              <a:solidFill>
                <a:srgbClr val="000000"/>
              </a:solidFill>
              <a:prstDash val="solid"/>
            </a:ln>
          </c:spPr>
          <c:marker>
            <c:symbol val="none"/>
          </c:marker>
          <c:cat>
            <c:numRef>
              <c:f>Sheet2!$A$2:$A$279</c:f>
              <c:numCache>
                <c:formatCode>m/d/yyyy</c:formatCode>
                <c:ptCount val="278"/>
                <c:pt idx="0">
                  <c:v>42885</c:v>
                </c:pt>
                <c:pt idx="1">
                  <c:v>42884</c:v>
                </c:pt>
                <c:pt idx="2">
                  <c:v>42881</c:v>
                </c:pt>
                <c:pt idx="3">
                  <c:v>42880</c:v>
                </c:pt>
                <c:pt idx="4">
                  <c:v>42879</c:v>
                </c:pt>
                <c:pt idx="5">
                  <c:v>42878</c:v>
                </c:pt>
                <c:pt idx="6">
                  <c:v>42877</c:v>
                </c:pt>
                <c:pt idx="7">
                  <c:v>42874</c:v>
                </c:pt>
                <c:pt idx="8">
                  <c:v>42873</c:v>
                </c:pt>
                <c:pt idx="9">
                  <c:v>42872</c:v>
                </c:pt>
                <c:pt idx="10">
                  <c:v>42871</c:v>
                </c:pt>
                <c:pt idx="11">
                  <c:v>42870</c:v>
                </c:pt>
                <c:pt idx="12">
                  <c:v>42867</c:v>
                </c:pt>
                <c:pt idx="13">
                  <c:v>42866</c:v>
                </c:pt>
                <c:pt idx="14">
                  <c:v>42864</c:v>
                </c:pt>
                <c:pt idx="15">
                  <c:v>42863</c:v>
                </c:pt>
                <c:pt idx="16">
                  <c:v>42860</c:v>
                </c:pt>
                <c:pt idx="17">
                  <c:v>42859</c:v>
                </c:pt>
                <c:pt idx="18">
                  <c:v>42858</c:v>
                </c:pt>
                <c:pt idx="19">
                  <c:v>42857</c:v>
                </c:pt>
                <c:pt idx="20">
                  <c:v>42853</c:v>
                </c:pt>
                <c:pt idx="21">
                  <c:v>42852</c:v>
                </c:pt>
                <c:pt idx="22">
                  <c:v>42851</c:v>
                </c:pt>
                <c:pt idx="23">
                  <c:v>42850</c:v>
                </c:pt>
                <c:pt idx="24">
                  <c:v>42849</c:v>
                </c:pt>
                <c:pt idx="25">
                  <c:v>42846</c:v>
                </c:pt>
                <c:pt idx="26">
                  <c:v>42845</c:v>
                </c:pt>
                <c:pt idx="27">
                  <c:v>42844</c:v>
                </c:pt>
                <c:pt idx="28">
                  <c:v>42843</c:v>
                </c:pt>
                <c:pt idx="29">
                  <c:v>42842</c:v>
                </c:pt>
                <c:pt idx="30">
                  <c:v>42838</c:v>
                </c:pt>
                <c:pt idx="31">
                  <c:v>42837</c:v>
                </c:pt>
                <c:pt idx="32">
                  <c:v>42836</c:v>
                </c:pt>
                <c:pt idx="33">
                  <c:v>42835</c:v>
                </c:pt>
                <c:pt idx="34">
                  <c:v>42832</c:v>
                </c:pt>
                <c:pt idx="35">
                  <c:v>42831</c:v>
                </c:pt>
                <c:pt idx="36">
                  <c:v>42830</c:v>
                </c:pt>
                <c:pt idx="37">
                  <c:v>42828</c:v>
                </c:pt>
                <c:pt idx="38">
                  <c:v>42825</c:v>
                </c:pt>
                <c:pt idx="39">
                  <c:v>42824</c:v>
                </c:pt>
                <c:pt idx="40">
                  <c:v>42823</c:v>
                </c:pt>
                <c:pt idx="41">
                  <c:v>42821</c:v>
                </c:pt>
                <c:pt idx="42">
                  <c:v>42818</c:v>
                </c:pt>
                <c:pt idx="43">
                  <c:v>42817</c:v>
                </c:pt>
                <c:pt idx="44">
                  <c:v>42816</c:v>
                </c:pt>
                <c:pt idx="45">
                  <c:v>42815</c:v>
                </c:pt>
                <c:pt idx="46">
                  <c:v>42814</c:v>
                </c:pt>
                <c:pt idx="47">
                  <c:v>42811</c:v>
                </c:pt>
                <c:pt idx="48">
                  <c:v>42810</c:v>
                </c:pt>
                <c:pt idx="49">
                  <c:v>42809</c:v>
                </c:pt>
                <c:pt idx="50">
                  <c:v>42808</c:v>
                </c:pt>
                <c:pt idx="51">
                  <c:v>42804</c:v>
                </c:pt>
                <c:pt idx="52">
                  <c:v>42803</c:v>
                </c:pt>
                <c:pt idx="53">
                  <c:v>42802</c:v>
                </c:pt>
                <c:pt idx="54">
                  <c:v>42801</c:v>
                </c:pt>
                <c:pt idx="55">
                  <c:v>42800</c:v>
                </c:pt>
                <c:pt idx="56">
                  <c:v>42797</c:v>
                </c:pt>
                <c:pt idx="57">
                  <c:v>42796</c:v>
                </c:pt>
                <c:pt idx="58">
                  <c:v>42795</c:v>
                </c:pt>
                <c:pt idx="59">
                  <c:v>42794</c:v>
                </c:pt>
                <c:pt idx="60">
                  <c:v>42793</c:v>
                </c:pt>
                <c:pt idx="61">
                  <c:v>42789</c:v>
                </c:pt>
                <c:pt idx="62">
                  <c:v>42788</c:v>
                </c:pt>
                <c:pt idx="63">
                  <c:v>42786</c:v>
                </c:pt>
                <c:pt idx="64">
                  <c:v>42783</c:v>
                </c:pt>
                <c:pt idx="65">
                  <c:v>42782</c:v>
                </c:pt>
                <c:pt idx="66">
                  <c:v>42781</c:v>
                </c:pt>
                <c:pt idx="67">
                  <c:v>42780</c:v>
                </c:pt>
                <c:pt idx="68">
                  <c:v>42779</c:v>
                </c:pt>
                <c:pt idx="69">
                  <c:v>42776</c:v>
                </c:pt>
                <c:pt idx="70">
                  <c:v>42775</c:v>
                </c:pt>
                <c:pt idx="71">
                  <c:v>42774</c:v>
                </c:pt>
                <c:pt idx="72">
                  <c:v>42773</c:v>
                </c:pt>
                <c:pt idx="73">
                  <c:v>42772</c:v>
                </c:pt>
                <c:pt idx="74">
                  <c:v>42769</c:v>
                </c:pt>
                <c:pt idx="75">
                  <c:v>42768</c:v>
                </c:pt>
                <c:pt idx="76">
                  <c:v>42767</c:v>
                </c:pt>
                <c:pt idx="77">
                  <c:v>42766</c:v>
                </c:pt>
                <c:pt idx="78">
                  <c:v>42765</c:v>
                </c:pt>
                <c:pt idx="79">
                  <c:v>42762</c:v>
                </c:pt>
                <c:pt idx="80">
                  <c:v>42760</c:v>
                </c:pt>
                <c:pt idx="81">
                  <c:v>42759</c:v>
                </c:pt>
                <c:pt idx="82">
                  <c:v>42758</c:v>
                </c:pt>
                <c:pt idx="83">
                  <c:v>42755</c:v>
                </c:pt>
                <c:pt idx="84">
                  <c:v>42754</c:v>
                </c:pt>
                <c:pt idx="85">
                  <c:v>42753</c:v>
                </c:pt>
                <c:pt idx="86">
                  <c:v>42752</c:v>
                </c:pt>
                <c:pt idx="87">
                  <c:v>42751</c:v>
                </c:pt>
                <c:pt idx="88">
                  <c:v>42748</c:v>
                </c:pt>
                <c:pt idx="89">
                  <c:v>42747</c:v>
                </c:pt>
                <c:pt idx="90">
                  <c:v>42746</c:v>
                </c:pt>
                <c:pt idx="91">
                  <c:v>42745</c:v>
                </c:pt>
                <c:pt idx="92">
                  <c:v>42744</c:v>
                </c:pt>
                <c:pt idx="93">
                  <c:v>42741</c:v>
                </c:pt>
                <c:pt idx="94">
                  <c:v>42740</c:v>
                </c:pt>
                <c:pt idx="95">
                  <c:v>42739</c:v>
                </c:pt>
                <c:pt idx="96">
                  <c:v>42738</c:v>
                </c:pt>
                <c:pt idx="97">
                  <c:v>42737</c:v>
                </c:pt>
                <c:pt idx="98">
                  <c:v>42734</c:v>
                </c:pt>
                <c:pt idx="99">
                  <c:v>42733</c:v>
                </c:pt>
                <c:pt idx="100">
                  <c:v>42732</c:v>
                </c:pt>
                <c:pt idx="101">
                  <c:v>42731</c:v>
                </c:pt>
                <c:pt idx="102">
                  <c:v>42730</c:v>
                </c:pt>
                <c:pt idx="103">
                  <c:v>42727</c:v>
                </c:pt>
                <c:pt idx="104">
                  <c:v>42726</c:v>
                </c:pt>
                <c:pt idx="105">
                  <c:v>42725</c:v>
                </c:pt>
                <c:pt idx="106">
                  <c:v>42724</c:v>
                </c:pt>
                <c:pt idx="107">
                  <c:v>42723</c:v>
                </c:pt>
                <c:pt idx="108">
                  <c:v>42720</c:v>
                </c:pt>
                <c:pt idx="109">
                  <c:v>42719</c:v>
                </c:pt>
                <c:pt idx="110">
                  <c:v>42718</c:v>
                </c:pt>
                <c:pt idx="111">
                  <c:v>42717</c:v>
                </c:pt>
                <c:pt idx="112">
                  <c:v>42713</c:v>
                </c:pt>
                <c:pt idx="113">
                  <c:v>42712</c:v>
                </c:pt>
                <c:pt idx="114">
                  <c:v>42711</c:v>
                </c:pt>
                <c:pt idx="115">
                  <c:v>42710</c:v>
                </c:pt>
                <c:pt idx="116">
                  <c:v>42709</c:v>
                </c:pt>
                <c:pt idx="117">
                  <c:v>42706</c:v>
                </c:pt>
                <c:pt idx="118">
                  <c:v>42705</c:v>
                </c:pt>
                <c:pt idx="119">
                  <c:v>42704</c:v>
                </c:pt>
                <c:pt idx="120">
                  <c:v>42703</c:v>
                </c:pt>
                <c:pt idx="121">
                  <c:v>42702</c:v>
                </c:pt>
                <c:pt idx="122">
                  <c:v>42699</c:v>
                </c:pt>
                <c:pt idx="123">
                  <c:v>42698</c:v>
                </c:pt>
                <c:pt idx="124">
                  <c:v>42697</c:v>
                </c:pt>
                <c:pt idx="125">
                  <c:v>42696</c:v>
                </c:pt>
                <c:pt idx="126">
                  <c:v>42695</c:v>
                </c:pt>
                <c:pt idx="127">
                  <c:v>42692</c:v>
                </c:pt>
                <c:pt idx="128">
                  <c:v>42691</c:v>
                </c:pt>
                <c:pt idx="129">
                  <c:v>42690</c:v>
                </c:pt>
                <c:pt idx="130">
                  <c:v>42689</c:v>
                </c:pt>
                <c:pt idx="131">
                  <c:v>42685</c:v>
                </c:pt>
                <c:pt idx="132">
                  <c:v>42684</c:v>
                </c:pt>
                <c:pt idx="133">
                  <c:v>42683</c:v>
                </c:pt>
                <c:pt idx="134">
                  <c:v>42682</c:v>
                </c:pt>
                <c:pt idx="135">
                  <c:v>42681</c:v>
                </c:pt>
                <c:pt idx="136">
                  <c:v>42678</c:v>
                </c:pt>
                <c:pt idx="137">
                  <c:v>42677</c:v>
                </c:pt>
                <c:pt idx="138">
                  <c:v>42676</c:v>
                </c:pt>
                <c:pt idx="139">
                  <c:v>42675</c:v>
                </c:pt>
                <c:pt idx="140">
                  <c:v>42671</c:v>
                </c:pt>
                <c:pt idx="141">
                  <c:v>42670</c:v>
                </c:pt>
                <c:pt idx="142">
                  <c:v>42669</c:v>
                </c:pt>
                <c:pt idx="143">
                  <c:v>42668</c:v>
                </c:pt>
                <c:pt idx="144">
                  <c:v>42667</c:v>
                </c:pt>
                <c:pt idx="145">
                  <c:v>42664</c:v>
                </c:pt>
                <c:pt idx="146">
                  <c:v>42663</c:v>
                </c:pt>
                <c:pt idx="147">
                  <c:v>42662</c:v>
                </c:pt>
                <c:pt idx="148">
                  <c:v>42661</c:v>
                </c:pt>
                <c:pt idx="149">
                  <c:v>42660</c:v>
                </c:pt>
                <c:pt idx="150">
                  <c:v>42657</c:v>
                </c:pt>
                <c:pt idx="151">
                  <c:v>42656</c:v>
                </c:pt>
                <c:pt idx="152">
                  <c:v>42653</c:v>
                </c:pt>
                <c:pt idx="153">
                  <c:v>42650</c:v>
                </c:pt>
                <c:pt idx="154">
                  <c:v>42649</c:v>
                </c:pt>
                <c:pt idx="155">
                  <c:v>42648</c:v>
                </c:pt>
                <c:pt idx="156">
                  <c:v>42647</c:v>
                </c:pt>
                <c:pt idx="157">
                  <c:v>42646</c:v>
                </c:pt>
                <c:pt idx="158">
                  <c:v>42643</c:v>
                </c:pt>
                <c:pt idx="159">
                  <c:v>42642</c:v>
                </c:pt>
                <c:pt idx="160">
                  <c:v>42641</c:v>
                </c:pt>
                <c:pt idx="161">
                  <c:v>42640</c:v>
                </c:pt>
                <c:pt idx="162">
                  <c:v>42639</c:v>
                </c:pt>
                <c:pt idx="163">
                  <c:v>42636</c:v>
                </c:pt>
                <c:pt idx="164">
                  <c:v>42635</c:v>
                </c:pt>
                <c:pt idx="165">
                  <c:v>42634</c:v>
                </c:pt>
                <c:pt idx="166">
                  <c:v>42633</c:v>
                </c:pt>
                <c:pt idx="167">
                  <c:v>42632</c:v>
                </c:pt>
                <c:pt idx="168">
                  <c:v>42629</c:v>
                </c:pt>
                <c:pt idx="169">
                  <c:v>42628</c:v>
                </c:pt>
                <c:pt idx="170">
                  <c:v>42627</c:v>
                </c:pt>
                <c:pt idx="171">
                  <c:v>42625</c:v>
                </c:pt>
                <c:pt idx="172">
                  <c:v>42621</c:v>
                </c:pt>
                <c:pt idx="173">
                  <c:v>42620</c:v>
                </c:pt>
                <c:pt idx="174">
                  <c:v>42619</c:v>
                </c:pt>
                <c:pt idx="175">
                  <c:v>42615</c:v>
                </c:pt>
                <c:pt idx="176">
                  <c:v>42614</c:v>
                </c:pt>
                <c:pt idx="177">
                  <c:v>42613</c:v>
                </c:pt>
                <c:pt idx="178">
                  <c:v>42612</c:v>
                </c:pt>
                <c:pt idx="179">
                  <c:v>42611</c:v>
                </c:pt>
                <c:pt idx="180">
                  <c:v>42608</c:v>
                </c:pt>
                <c:pt idx="181">
                  <c:v>42607</c:v>
                </c:pt>
                <c:pt idx="182">
                  <c:v>42606</c:v>
                </c:pt>
                <c:pt idx="183">
                  <c:v>42605</c:v>
                </c:pt>
                <c:pt idx="184">
                  <c:v>42604</c:v>
                </c:pt>
                <c:pt idx="185">
                  <c:v>42601</c:v>
                </c:pt>
                <c:pt idx="186">
                  <c:v>42600</c:v>
                </c:pt>
                <c:pt idx="187">
                  <c:v>42598</c:v>
                </c:pt>
                <c:pt idx="188">
                  <c:v>42594</c:v>
                </c:pt>
                <c:pt idx="189">
                  <c:v>42593</c:v>
                </c:pt>
                <c:pt idx="190">
                  <c:v>42592</c:v>
                </c:pt>
                <c:pt idx="191">
                  <c:v>42591</c:v>
                </c:pt>
                <c:pt idx="192">
                  <c:v>42590</c:v>
                </c:pt>
                <c:pt idx="193">
                  <c:v>42587</c:v>
                </c:pt>
                <c:pt idx="194">
                  <c:v>42586</c:v>
                </c:pt>
                <c:pt idx="195">
                  <c:v>42585</c:v>
                </c:pt>
                <c:pt idx="196">
                  <c:v>42584</c:v>
                </c:pt>
                <c:pt idx="197">
                  <c:v>42583</c:v>
                </c:pt>
                <c:pt idx="198">
                  <c:v>42580</c:v>
                </c:pt>
                <c:pt idx="199">
                  <c:v>42579</c:v>
                </c:pt>
                <c:pt idx="200">
                  <c:v>42578</c:v>
                </c:pt>
                <c:pt idx="201">
                  <c:v>42577</c:v>
                </c:pt>
                <c:pt idx="202">
                  <c:v>42576</c:v>
                </c:pt>
                <c:pt idx="203">
                  <c:v>42573</c:v>
                </c:pt>
                <c:pt idx="204">
                  <c:v>42572</c:v>
                </c:pt>
                <c:pt idx="205">
                  <c:v>42571</c:v>
                </c:pt>
                <c:pt idx="206">
                  <c:v>42570</c:v>
                </c:pt>
                <c:pt idx="207">
                  <c:v>42569</c:v>
                </c:pt>
                <c:pt idx="208">
                  <c:v>42566</c:v>
                </c:pt>
                <c:pt idx="209">
                  <c:v>42565</c:v>
                </c:pt>
                <c:pt idx="210">
                  <c:v>42564</c:v>
                </c:pt>
                <c:pt idx="211">
                  <c:v>42563</c:v>
                </c:pt>
                <c:pt idx="212">
                  <c:v>42562</c:v>
                </c:pt>
                <c:pt idx="213">
                  <c:v>42559</c:v>
                </c:pt>
                <c:pt idx="214">
                  <c:v>42558</c:v>
                </c:pt>
                <c:pt idx="215">
                  <c:v>42556</c:v>
                </c:pt>
                <c:pt idx="216">
                  <c:v>42555</c:v>
                </c:pt>
                <c:pt idx="217">
                  <c:v>42552</c:v>
                </c:pt>
                <c:pt idx="218">
                  <c:v>42551</c:v>
                </c:pt>
                <c:pt idx="219">
                  <c:v>42550</c:v>
                </c:pt>
                <c:pt idx="220">
                  <c:v>42549</c:v>
                </c:pt>
                <c:pt idx="221">
                  <c:v>42548</c:v>
                </c:pt>
                <c:pt idx="222">
                  <c:v>42545</c:v>
                </c:pt>
                <c:pt idx="223">
                  <c:v>42544</c:v>
                </c:pt>
                <c:pt idx="224">
                  <c:v>42543</c:v>
                </c:pt>
                <c:pt idx="225">
                  <c:v>42542</c:v>
                </c:pt>
                <c:pt idx="226">
                  <c:v>42541</c:v>
                </c:pt>
                <c:pt idx="227">
                  <c:v>42538</c:v>
                </c:pt>
                <c:pt idx="228">
                  <c:v>42537</c:v>
                </c:pt>
                <c:pt idx="229">
                  <c:v>42536</c:v>
                </c:pt>
                <c:pt idx="230">
                  <c:v>42535</c:v>
                </c:pt>
                <c:pt idx="231">
                  <c:v>42534</c:v>
                </c:pt>
                <c:pt idx="232">
                  <c:v>42531</c:v>
                </c:pt>
                <c:pt idx="233">
                  <c:v>42530</c:v>
                </c:pt>
                <c:pt idx="234">
                  <c:v>42529</c:v>
                </c:pt>
                <c:pt idx="235">
                  <c:v>42528</c:v>
                </c:pt>
                <c:pt idx="236">
                  <c:v>42527</c:v>
                </c:pt>
                <c:pt idx="237">
                  <c:v>42524</c:v>
                </c:pt>
                <c:pt idx="238">
                  <c:v>42523</c:v>
                </c:pt>
                <c:pt idx="239">
                  <c:v>42522</c:v>
                </c:pt>
                <c:pt idx="240">
                  <c:v>42521</c:v>
                </c:pt>
                <c:pt idx="241">
                  <c:v>42520</c:v>
                </c:pt>
                <c:pt idx="242">
                  <c:v>42517</c:v>
                </c:pt>
                <c:pt idx="243">
                  <c:v>42516</c:v>
                </c:pt>
                <c:pt idx="244">
                  <c:v>42515</c:v>
                </c:pt>
                <c:pt idx="245">
                  <c:v>42514</c:v>
                </c:pt>
                <c:pt idx="246">
                  <c:v>42513</c:v>
                </c:pt>
                <c:pt idx="247">
                  <c:v>42510</c:v>
                </c:pt>
                <c:pt idx="248">
                  <c:v>42509</c:v>
                </c:pt>
                <c:pt idx="249">
                  <c:v>42508</c:v>
                </c:pt>
                <c:pt idx="250">
                  <c:v>42507</c:v>
                </c:pt>
                <c:pt idx="251">
                  <c:v>42506</c:v>
                </c:pt>
                <c:pt idx="252">
                  <c:v>42503</c:v>
                </c:pt>
                <c:pt idx="253">
                  <c:v>42502</c:v>
                </c:pt>
                <c:pt idx="254">
                  <c:v>42501</c:v>
                </c:pt>
                <c:pt idx="255">
                  <c:v>42500</c:v>
                </c:pt>
                <c:pt idx="256">
                  <c:v>42499</c:v>
                </c:pt>
                <c:pt idx="257">
                  <c:v>42496</c:v>
                </c:pt>
                <c:pt idx="258">
                  <c:v>42495</c:v>
                </c:pt>
                <c:pt idx="259">
                  <c:v>42494</c:v>
                </c:pt>
                <c:pt idx="260">
                  <c:v>42493</c:v>
                </c:pt>
                <c:pt idx="261">
                  <c:v>42492</c:v>
                </c:pt>
                <c:pt idx="262">
                  <c:v>42489</c:v>
                </c:pt>
                <c:pt idx="263">
                  <c:v>42488</c:v>
                </c:pt>
                <c:pt idx="264">
                  <c:v>42487</c:v>
                </c:pt>
                <c:pt idx="265">
                  <c:v>42486</c:v>
                </c:pt>
                <c:pt idx="266">
                  <c:v>42485</c:v>
                </c:pt>
                <c:pt idx="267">
                  <c:v>42482</c:v>
                </c:pt>
                <c:pt idx="268">
                  <c:v>42481</c:v>
                </c:pt>
                <c:pt idx="269">
                  <c:v>42480</c:v>
                </c:pt>
                <c:pt idx="270">
                  <c:v>42478</c:v>
                </c:pt>
                <c:pt idx="271">
                  <c:v>42473</c:v>
                </c:pt>
                <c:pt idx="272">
                  <c:v>42472</c:v>
                </c:pt>
                <c:pt idx="273">
                  <c:v>42471</c:v>
                </c:pt>
                <c:pt idx="274">
                  <c:v>42467</c:v>
                </c:pt>
                <c:pt idx="275">
                  <c:v>42466</c:v>
                </c:pt>
                <c:pt idx="276">
                  <c:v>42465</c:v>
                </c:pt>
                <c:pt idx="277">
                  <c:v>42464</c:v>
                </c:pt>
              </c:numCache>
            </c:numRef>
          </c:cat>
          <c:val>
            <c:numRef>
              <c:f>Sheet2!$B$2:$B$279</c:f>
              <c:numCache>
                <c:formatCode>General</c:formatCode>
                <c:ptCount val="278"/>
                <c:pt idx="0">
                  <c:v>6.6630000000000003</c:v>
                </c:pt>
                <c:pt idx="1">
                  <c:v>6.67</c:v>
                </c:pt>
                <c:pt idx="2">
                  <c:v>6.6520000000000001</c:v>
                </c:pt>
                <c:pt idx="3">
                  <c:v>6.6639999999999997</c:v>
                </c:pt>
                <c:pt idx="4">
                  <c:v>6.681</c:v>
                </c:pt>
                <c:pt idx="5">
                  <c:v>6.6749999999999998</c:v>
                </c:pt>
                <c:pt idx="6">
                  <c:v>6.6669999999999998</c:v>
                </c:pt>
                <c:pt idx="7">
                  <c:v>6.71</c:v>
                </c:pt>
                <c:pt idx="8">
                  <c:v>6.6769999999999996</c:v>
                </c:pt>
                <c:pt idx="9">
                  <c:v>6.6790000000000003</c:v>
                </c:pt>
                <c:pt idx="10">
                  <c:v>6.6689999999999996</c:v>
                </c:pt>
                <c:pt idx="11">
                  <c:v>6.8120000000000003</c:v>
                </c:pt>
                <c:pt idx="12">
                  <c:v>6.9119999999999999</c:v>
                </c:pt>
                <c:pt idx="13">
                  <c:v>6.9420000000000002</c:v>
                </c:pt>
                <c:pt idx="14">
                  <c:v>6.9429999999999996</c:v>
                </c:pt>
                <c:pt idx="15">
                  <c:v>6.93</c:v>
                </c:pt>
                <c:pt idx="16">
                  <c:v>6.9429999999999996</c:v>
                </c:pt>
                <c:pt idx="17">
                  <c:v>6.968</c:v>
                </c:pt>
                <c:pt idx="18">
                  <c:v>6.9539999999999997</c:v>
                </c:pt>
                <c:pt idx="19">
                  <c:v>6.9870000000000001</c:v>
                </c:pt>
                <c:pt idx="20">
                  <c:v>6.9630000000000001</c:v>
                </c:pt>
                <c:pt idx="21">
                  <c:v>6.9429999999999996</c:v>
                </c:pt>
                <c:pt idx="22">
                  <c:v>6.952</c:v>
                </c:pt>
                <c:pt idx="23">
                  <c:v>6.9370000000000003</c:v>
                </c:pt>
                <c:pt idx="24">
                  <c:v>6.9420000000000002</c:v>
                </c:pt>
                <c:pt idx="25">
                  <c:v>6.9240000000000004</c:v>
                </c:pt>
                <c:pt idx="26">
                  <c:v>6.8769999999999998</c:v>
                </c:pt>
                <c:pt idx="27">
                  <c:v>6.8559999999999999</c:v>
                </c:pt>
                <c:pt idx="28">
                  <c:v>6.8639999999999999</c:v>
                </c:pt>
                <c:pt idx="29">
                  <c:v>6.8470000000000004</c:v>
                </c:pt>
                <c:pt idx="30">
                  <c:v>6.8220000000000001</c:v>
                </c:pt>
                <c:pt idx="31">
                  <c:v>6.782</c:v>
                </c:pt>
                <c:pt idx="32">
                  <c:v>6.81</c:v>
                </c:pt>
                <c:pt idx="33">
                  <c:v>6.8650000000000002</c:v>
                </c:pt>
                <c:pt idx="34">
                  <c:v>6.8209999999999997</c:v>
                </c:pt>
                <c:pt idx="35">
                  <c:v>6.7690000000000001</c:v>
                </c:pt>
                <c:pt idx="36">
                  <c:v>6.6509999999999998</c:v>
                </c:pt>
                <c:pt idx="37">
                  <c:v>6.6509999999999998</c:v>
                </c:pt>
                <c:pt idx="38">
                  <c:v>6.68</c:v>
                </c:pt>
                <c:pt idx="39">
                  <c:v>6.6980000000000004</c:v>
                </c:pt>
                <c:pt idx="40">
                  <c:v>6.7489999999999997</c:v>
                </c:pt>
                <c:pt idx="41">
                  <c:v>6.7110000000000003</c:v>
                </c:pt>
                <c:pt idx="42">
                  <c:v>6.8310000000000004</c:v>
                </c:pt>
                <c:pt idx="43">
                  <c:v>6.8289999999999997</c:v>
                </c:pt>
                <c:pt idx="44">
                  <c:v>6.8170000000000002</c:v>
                </c:pt>
                <c:pt idx="45">
                  <c:v>6.8869999999999996</c:v>
                </c:pt>
                <c:pt idx="46">
                  <c:v>6.8929999999999998</c:v>
                </c:pt>
                <c:pt idx="47">
                  <c:v>6.8630000000000004</c:v>
                </c:pt>
                <c:pt idx="48">
                  <c:v>6.8410000000000002</c:v>
                </c:pt>
                <c:pt idx="49">
                  <c:v>6.8289999999999997</c:v>
                </c:pt>
                <c:pt idx="50">
                  <c:v>6.9029999999999996</c:v>
                </c:pt>
                <c:pt idx="51">
                  <c:v>6.9039999999999999</c:v>
                </c:pt>
                <c:pt idx="52">
                  <c:v>6.8609999999999998</c:v>
                </c:pt>
                <c:pt idx="53">
                  <c:v>6.859</c:v>
                </c:pt>
                <c:pt idx="54">
                  <c:v>6.8339999999999996</c:v>
                </c:pt>
                <c:pt idx="55">
                  <c:v>6.8780000000000001</c:v>
                </c:pt>
                <c:pt idx="56">
                  <c:v>6.7839999999999998</c:v>
                </c:pt>
                <c:pt idx="57">
                  <c:v>6.8449999999999998</c:v>
                </c:pt>
                <c:pt idx="58">
                  <c:v>6.9279999999999999</c:v>
                </c:pt>
                <c:pt idx="59">
                  <c:v>6.8710000000000004</c:v>
                </c:pt>
                <c:pt idx="60">
                  <c:v>6.8789999999999996</c:v>
                </c:pt>
                <c:pt idx="61">
                  <c:v>6.9160000000000004</c:v>
                </c:pt>
                <c:pt idx="62">
                  <c:v>6.9390000000000001</c:v>
                </c:pt>
                <c:pt idx="63">
                  <c:v>6.9029999999999996</c:v>
                </c:pt>
                <c:pt idx="64">
                  <c:v>6.8520000000000003</c:v>
                </c:pt>
                <c:pt idx="65">
                  <c:v>6.8460000000000001</c:v>
                </c:pt>
                <c:pt idx="66">
                  <c:v>6.8620000000000001</c:v>
                </c:pt>
                <c:pt idx="67">
                  <c:v>6.875</c:v>
                </c:pt>
                <c:pt idx="68">
                  <c:v>6.8280000000000003</c:v>
                </c:pt>
                <c:pt idx="69">
                  <c:v>6.8049999999999997</c:v>
                </c:pt>
                <c:pt idx="70">
                  <c:v>6.8570000000000002</c:v>
                </c:pt>
                <c:pt idx="71">
                  <c:v>6.7389999999999999</c:v>
                </c:pt>
                <c:pt idx="72">
                  <c:v>6.431</c:v>
                </c:pt>
                <c:pt idx="73">
                  <c:v>6.4139999999999997</c:v>
                </c:pt>
                <c:pt idx="74">
                  <c:v>6.4089999999999998</c:v>
                </c:pt>
                <c:pt idx="75">
                  <c:v>6.4009999999999998</c:v>
                </c:pt>
                <c:pt idx="76">
                  <c:v>6.431</c:v>
                </c:pt>
                <c:pt idx="77">
                  <c:v>6.407</c:v>
                </c:pt>
                <c:pt idx="78">
                  <c:v>6.4059999999999997</c:v>
                </c:pt>
                <c:pt idx="79">
                  <c:v>6.4020000000000001</c:v>
                </c:pt>
                <c:pt idx="80">
                  <c:v>6.4249999999999998</c:v>
                </c:pt>
                <c:pt idx="81">
                  <c:v>6.4409999999999998</c:v>
                </c:pt>
                <c:pt idx="82">
                  <c:v>6.4530000000000003</c:v>
                </c:pt>
                <c:pt idx="83">
                  <c:v>6.4649999999999999</c:v>
                </c:pt>
                <c:pt idx="84">
                  <c:v>6.476</c:v>
                </c:pt>
                <c:pt idx="85">
                  <c:v>6.4539999999999997</c:v>
                </c:pt>
                <c:pt idx="86">
                  <c:v>6.4219999999999997</c:v>
                </c:pt>
                <c:pt idx="87">
                  <c:v>6.4409999999999998</c:v>
                </c:pt>
                <c:pt idx="88">
                  <c:v>6.4169999999999998</c:v>
                </c:pt>
                <c:pt idx="89">
                  <c:v>6.3730000000000002</c:v>
                </c:pt>
                <c:pt idx="90">
                  <c:v>6.3940000000000001</c:v>
                </c:pt>
                <c:pt idx="91">
                  <c:v>6.3979999999999997</c:v>
                </c:pt>
                <c:pt idx="92">
                  <c:v>6.3970000000000002</c:v>
                </c:pt>
                <c:pt idx="93">
                  <c:v>6.3890000000000002</c:v>
                </c:pt>
                <c:pt idx="94">
                  <c:v>6.3869999999999996</c:v>
                </c:pt>
                <c:pt idx="95">
                  <c:v>6.3819999999999997</c:v>
                </c:pt>
                <c:pt idx="96">
                  <c:v>6.4450000000000003</c:v>
                </c:pt>
                <c:pt idx="97">
                  <c:v>6.4089999999999998</c:v>
                </c:pt>
                <c:pt idx="98">
                  <c:v>6.5149999999999997</c:v>
                </c:pt>
                <c:pt idx="99">
                  <c:v>6.5229999999999997</c:v>
                </c:pt>
                <c:pt idx="100">
                  <c:v>6.585</c:v>
                </c:pt>
                <c:pt idx="101">
                  <c:v>6.6150000000000002</c:v>
                </c:pt>
                <c:pt idx="102">
                  <c:v>6.5739999999999998</c:v>
                </c:pt>
                <c:pt idx="103">
                  <c:v>6.5439999999999996</c:v>
                </c:pt>
                <c:pt idx="104">
                  <c:v>6.5289999999999999</c:v>
                </c:pt>
                <c:pt idx="105">
                  <c:v>6.4630000000000001</c:v>
                </c:pt>
                <c:pt idx="106">
                  <c:v>6.48</c:v>
                </c:pt>
                <c:pt idx="107">
                  <c:v>6.51</c:v>
                </c:pt>
                <c:pt idx="108">
                  <c:v>6.5060000000000002</c:v>
                </c:pt>
                <c:pt idx="109">
                  <c:v>6.5220000000000002</c:v>
                </c:pt>
                <c:pt idx="110">
                  <c:v>6.4059999999999997</c:v>
                </c:pt>
                <c:pt idx="111">
                  <c:v>6.4189999999999996</c:v>
                </c:pt>
                <c:pt idx="112">
                  <c:v>6.4409999999999998</c:v>
                </c:pt>
                <c:pt idx="113">
                  <c:v>6.399</c:v>
                </c:pt>
                <c:pt idx="114">
                  <c:v>6.4080000000000004</c:v>
                </c:pt>
                <c:pt idx="115">
                  <c:v>6.2030000000000003</c:v>
                </c:pt>
                <c:pt idx="116">
                  <c:v>6.2169999999999996</c:v>
                </c:pt>
                <c:pt idx="117">
                  <c:v>6.2430000000000003</c:v>
                </c:pt>
                <c:pt idx="118">
                  <c:v>6.2149999999999999</c:v>
                </c:pt>
                <c:pt idx="119">
                  <c:v>6.2469999999999999</c:v>
                </c:pt>
                <c:pt idx="120">
                  <c:v>6.319</c:v>
                </c:pt>
                <c:pt idx="121">
                  <c:v>6.327</c:v>
                </c:pt>
                <c:pt idx="122">
                  <c:v>6.2329999999999997</c:v>
                </c:pt>
                <c:pt idx="123">
                  <c:v>6.1870000000000003</c:v>
                </c:pt>
                <c:pt idx="124">
                  <c:v>6.28</c:v>
                </c:pt>
                <c:pt idx="125">
                  <c:v>6.31</c:v>
                </c:pt>
                <c:pt idx="126">
                  <c:v>6.3109999999999999</c:v>
                </c:pt>
                <c:pt idx="127">
                  <c:v>6.4290000000000003</c:v>
                </c:pt>
                <c:pt idx="128">
                  <c:v>6.42</c:v>
                </c:pt>
                <c:pt idx="129">
                  <c:v>6.4450000000000003</c:v>
                </c:pt>
                <c:pt idx="130">
                  <c:v>6.5339999999999998</c:v>
                </c:pt>
                <c:pt idx="131">
                  <c:v>6.726</c:v>
                </c:pt>
                <c:pt idx="132">
                  <c:v>6.6609999999999996</c:v>
                </c:pt>
                <c:pt idx="133">
                  <c:v>6.6680000000000001</c:v>
                </c:pt>
                <c:pt idx="134">
                  <c:v>6.798</c:v>
                </c:pt>
                <c:pt idx="135">
                  <c:v>6.835</c:v>
                </c:pt>
                <c:pt idx="136">
                  <c:v>6.8410000000000002</c:v>
                </c:pt>
                <c:pt idx="137">
                  <c:v>6.8220000000000001</c:v>
                </c:pt>
                <c:pt idx="138">
                  <c:v>6.8150000000000004</c:v>
                </c:pt>
                <c:pt idx="139">
                  <c:v>6.819</c:v>
                </c:pt>
                <c:pt idx="140">
                  <c:v>6.7939999999999996</c:v>
                </c:pt>
                <c:pt idx="141">
                  <c:v>6.7930000000000001</c:v>
                </c:pt>
                <c:pt idx="142">
                  <c:v>6.774</c:v>
                </c:pt>
                <c:pt idx="143">
                  <c:v>6.774</c:v>
                </c:pt>
                <c:pt idx="144">
                  <c:v>6.76</c:v>
                </c:pt>
                <c:pt idx="145">
                  <c:v>6.7610000000000001</c:v>
                </c:pt>
                <c:pt idx="146">
                  <c:v>6.76</c:v>
                </c:pt>
                <c:pt idx="147">
                  <c:v>6.7320000000000002</c:v>
                </c:pt>
                <c:pt idx="148">
                  <c:v>6.7220000000000004</c:v>
                </c:pt>
                <c:pt idx="149">
                  <c:v>6.7480000000000002</c:v>
                </c:pt>
                <c:pt idx="150">
                  <c:v>6.7539999999999996</c:v>
                </c:pt>
                <c:pt idx="151">
                  <c:v>6.7320000000000002</c:v>
                </c:pt>
                <c:pt idx="152">
                  <c:v>6.7149999999999999</c:v>
                </c:pt>
                <c:pt idx="153">
                  <c:v>6.7350000000000003</c:v>
                </c:pt>
                <c:pt idx="154">
                  <c:v>6.6959999999999997</c:v>
                </c:pt>
                <c:pt idx="155">
                  <c:v>6.6740000000000004</c:v>
                </c:pt>
                <c:pt idx="156">
                  <c:v>6.7320000000000002</c:v>
                </c:pt>
                <c:pt idx="157">
                  <c:v>6.7729999999999997</c:v>
                </c:pt>
                <c:pt idx="158">
                  <c:v>6.8170000000000002</c:v>
                </c:pt>
                <c:pt idx="159">
                  <c:v>6.8630000000000004</c:v>
                </c:pt>
                <c:pt idx="160">
                  <c:v>6.7830000000000004</c:v>
                </c:pt>
                <c:pt idx="161">
                  <c:v>6.7930000000000001</c:v>
                </c:pt>
                <c:pt idx="162">
                  <c:v>6.7889999999999997</c:v>
                </c:pt>
                <c:pt idx="163">
                  <c:v>6.8040000000000003</c:v>
                </c:pt>
                <c:pt idx="164">
                  <c:v>6.81</c:v>
                </c:pt>
                <c:pt idx="165">
                  <c:v>6.85</c:v>
                </c:pt>
                <c:pt idx="166">
                  <c:v>6.8879999999999999</c:v>
                </c:pt>
                <c:pt idx="167">
                  <c:v>6.88</c:v>
                </c:pt>
                <c:pt idx="168">
                  <c:v>6.8680000000000003</c:v>
                </c:pt>
                <c:pt idx="169">
                  <c:v>6.883</c:v>
                </c:pt>
                <c:pt idx="170">
                  <c:v>6.8730000000000002</c:v>
                </c:pt>
                <c:pt idx="171">
                  <c:v>6.8479999999999999</c:v>
                </c:pt>
                <c:pt idx="172">
                  <c:v>7.0449999999999999</c:v>
                </c:pt>
                <c:pt idx="173">
                  <c:v>7.056</c:v>
                </c:pt>
                <c:pt idx="174">
                  <c:v>7.0979999999999999</c:v>
                </c:pt>
                <c:pt idx="175">
                  <c:v>7.1180000000000003</c:v>
                </c:pt>
                <c:pt idx="176">
                  <c:v>7.1210000000000004</c:v>
                </c:pt>
                <c:pt idx="177">
                  <c:v>7.109</c:v>
                </c:pt>
                <c:pt idx="178">
                  <c:v>7.11</c:v>
                </c:pt>
                <c:pt idx="179">
                  <c:v>7.1230000000000002</c:v>
                </c:pt>
                <c:pt idx="180">
                  <c:v>7.1289999999999996</c:v>
                </c:pt>
                <c:pt idx="181">
                  <c:v>7.1230000000000002</c:v>
                </c:pt>
                <c:pt idx="182">
                  <c:v>7.1349999999999998</c:v>
                </c:pt>
                <c:pt idx="183">
                  <c:v>7.1589999999999998</c:v>
                </c:pt>
                <c:pt idx="184">
                  <c:v>7.1609999999999996</c:v>
                </c:pt>
                <c:pt idx="185">
                  <c:v>7.1020000000000003</c:v>
                </c:pt>
                <c:pt idx="186">
                  <c:v>7.1429999999999998</c:v>
                </c:pt>
                <c:pt idx="187">
                  <c:v>7.1050000000000004</c:v>
                </c:pt>
                <c:pt idx="188">
                  <c:v>7.1029999999999998</c:v>
                </c:pt>
                <c:pt idx="189">
                  <c:v>7.0830000000000002</c:v>
                </c:pt>
                <c:pt idx="190">
                  <c:v>7.101</c:v>
                </c:pt>
                <c:pt idx="191">
                  <c:v>7.1239999999999997</c:v>
                </c:pt>
                <c:pt idx="192">
                  <c:v>7.173</c:v>
                </c:pt>
                <c:pt idx="193">
                  <c:v>7.1680000000000001</c:v>
                </c:pt>
                <c:pt idx="194">
                  <c:v>7.1710000000000003</c:v>
                </c:pt>
                <c:pt idx="195">
                  <c:v>7.1950000000000003</c:v>
                </c:pt>
                <c:pt idx="196">
                  <c:v>7.1769999999999996</c:v>
                </c:pt>
                <c:pt idx="197">
                  <c:v>7.1390000000000002</c:v>
                </c:pt>
                <c:pt idx="198">
                  <c:v>7.1669999999999998</c:v>
                </c:pt>
                <c:pt idx="199">
                  <c:v>7.1909999999999998</c:v>
                </c:pt>
                <c:pt idx="200">
                  <c:v>7.2519999999999998</c:v>
                </c:pt>
                <c:pt idx="201">
                  <c:v>7.2510000000000003</c:v>
                </c:pt>
                <c:pt idx="202">
                  <c:v>7.2480000000000002</c:v>
                </c:pt>
                <c:pt idx="203">
                  <c:v>7.2510000000000003</c:v>
                </c:pt>
                <c:pt idx="204">
                  <c:v>7.2640000000000002</c:v>
                </c:pt>
                <c:pt idx="205">
                  <c:v>7.2720000000000002</c:v>
                </c:pt>
                <c:pt idx="206">
                  <c:v>7.28</c:v>
                </c:pt>
                <c:pt idx="207">
                  <c:v>7.2949999999999999</c:v>
                </c:pt>
                <c:pt idx="208">
                  <c:v>7.2720000000000002</c:v>
                </c:pt>
                <c:pt idx="209">
                  <c:v>7.2850000000000001</c:v>
                </c:pt>
                <c:pt idx="210">
                  <c:v>7.2839999999999998</c:v>
                </c:pt>
                <c:pt idx="211">
                  <c:v>7.3369999999999997</c:v>
                </c:pt>
                <c:pt idx="212">
                  <c:v>7.3849999999999998</c:v>
                </c:pt>
                <c:pt idx="213">
                  <c:v>7.3849999999999998</c:v>
                </c:pt>
                <c:pt idx="214">
                  <c:v>7.3819999999999997</c:v>
                </c:pt>
                <c:pt idx="215">
                  <c:v>7.39</c:v>
                </c:pt>
                <c:pt idx="216">
                  <c:v>7.4249999999999998</c:v>
                </c:pt>
                <c:pt idx="217">
                  <c:v>7.4189999999999996</c:v>
                </c:pt>
                <c:pt idx="218">
                  <c:v>7.45</c:v>
                </c:pt>
                <c:pt idx="219">
                  <c:v>7.444</c:v>
                </c:pt>
                <c:pt idx="220">
                  <c:v>7.452</c:v>
                </c:pt>
                <c:pt idx="221">
                  <c:v>7.4580000000000002</c:v>
                </c:pt>
                <c:pt idx="222">
                  <c:v>7.476</c:v>
                </c:pt>
                <c:pt idx="223">
                  <c:v>7.4809999999999999</c:v>
                </c:pt>
                <c:pt idx="224">
                  <c:v>7.476</c:v>
                </c:pt>
                <c:pt idx="225">
                  <c:v>7.5010000000000003</c:v>
                </c:pt>
                <c:pt idx="226">
                  <c:v>7.4960000000000004</c:v>
                </c:pt>
                <c:pt idx="227">
                  <c:v>7.5019999999999998</c:v>
                </c:pt>
                <c:pt idx="228">
                  <c:v>7.5069999999999997</c:v>
                </c:pt>
                <c:pt idx="229">
                  <c:v>7.5170000000000003</c:v>
                </c:pt>
                <c:pt idx="230">
                  <c:v>7.5190000000000001</c:v>
                </c:pt>
                <c:pt idx="231">
                  <c:v>7.524</c:v>
                </c:pt>
                <c:pt idx="232">
                  <c:v>7.492</c:v>
                </c:pt>
                <c:pt idx="233">
                  <c:v>7.4870000000000001</c:v>
                </c:pt>
                <c:pt idx="234">
                  <c:v>7.49</c:v>
                </c:pt>
                <c:pt idx="235">
                  <c:v>7.4829999999999997</c:v>
                </c:pt>
                <c:pt idx="236">
                  <c:v>7.4729999999999999</c:v>
                </c:pt>
                <c:pt idx="237">
                  <c:v>7.4889999999999999</c:v>
                </c:pt>
                <c:pt idx="238">
                  <c:v>7.484</c:v>
                </c:pt>
                <c:pt idx="239">
                  <c:v>7.4880000000000004</c:v>
                </c:pt>
                <c:pt idx="240">
                  <c:v>7.4720000000000004</c:v>
                </c:pt>
                <c:pt idx="241">
                  <c:v>7.4610000000000003</c:v>
                </c:pt>
                <c:pt idx="242">
                  <c:v>7.4710000000000001</c:v>
                </c:pt>
                <c:pt idx="243">
                  <c:v>7.4690000000000003</c:v>
                </c:pt>
                <c:pt idx="244">
                  <c:v>7.4640000000000004</c:v>
                </c:pt>
                <c:pt idx="245">
                  <c:v>7.4649999999999999</c:v>
                </c:pt>
                <c:pt idx="246">
                  <c:v>7.4660000000000002</c:v>
                </c:pt>
                <c:pt idx="247">
                  <c:v>7.4779999999999998</c:v>
                </c:pt>
                <c:pt idx="248">
                  <c:v>7.4710000000000001</c:v>
                </c:pt>
                <c:pt idx="249">
                  <c:v>7.4740000000000002</c:v>
                </c:pt>
                <c:pt idx="250">
                  <c:v>7.4530000000000003</c:v>
                </c:pt>
                <c:pt idx="251">
                  <c:v>7.4539999999999997</c:v>
                </c:pt>
                <c:pt idx="252">
                  <c:v>7.4489999999999998</c:v>
                </c:pt>
                <c:pt idx="253">
                  <c:v>7.4240000000000004</c:v>
                </c:pt>
                <c:pt idx="254">
                  <c:v>7.4269999999999996</c:v>
                </c:pt>
                <c:pt idx="255">
                  <c:v>7.4269999999999996</c:v>
                </c:pt>
                <c:pt idx="256">
                  <c:v>7.4249999999999998</c:v>
                </c:pt>
                <c:pt idx="257">
                  <c:v>7.4329999999999998</c:v>
                </c:pt>
                <c:pt idx="258">
                  <c:v>7.4349999999999996</c:v>
                </c:pt>
                <c:pt idx="259">
                  <c:v>7.4320000000000004</c:v>
                </c:pt>
                <c:pt idx="260">
                  <c:v>7.4420000000000002</c:v>
                </c:pt>
                <c:pt idx="261">
                  <c:v>7.4409999999999998</c:v>
                </c:pt>
                <c:pt idx="262">
                  <c:v>7.4359999999999999</c:v>
                </c:pt>
                <c:pt idx="263">
                  <c:v>7.4409999999999998</c:v>
                </c:pt>
                <c:pt idx="264">
                  <c:v>7.4610000000000003</c:v>
                </c:pt>
                <c:pt idx="265">
                  <c:v>7.4720000000000004</c:v>
                </c:pt>
                <c:pt idx="266">
                  <c:v>7.468</c:v>
                </c:pt>
                <c:pt idx="267">
                  <c:v>7.4580000000000002</c:v>
                </c:pt>
                <c:pt idx="268">
                  <c:v>7.476</c:v>
                </c:pt>
                <c:pt idx="269">
                  <c:v>7.4379999999999997</c:v>
                </c:pt>
                <c:pt idx="270">
                  <c:v>7.4169999999999998</c:v>
                </c:pt>
                <c:pt idx="271">
                  <c:v>7.4379999999999997</c:v>
                </c:pt>
                <c:pt idx="272">
                  <c:v>7.4160000000000004</c:v>
                </c:pt>
                <c:pt idx="273">
                  <c:v>7.4180000000000001</c:v>
                </c:pt>
                <c:pt idx="274">
                  <c:v>7.4459999999999997</c:v>
                </c:pt>
                <c:pt idx="275">
                  <c:v>7.46</c:v>
                </c:pt>
                <c:pt idx="276">
                  <c:v>7.4610000000000003</c:v>
                </c:pt>
                <c:pt idx="277">
                  <c:v>7.415</c:v>
                </c:pt>
              </c:numCache>
            </c:numRef>
          </c:val>
          <c:smooth val="0"/>
          <c:extLst>
            <c:ext xmlns:c16="http://schemas.microsoft.com/office/drawing/2014/chart" uri="{C3380CC4-5D6E-409C-BE32-E72D297353CC}">
              <c16:uniqueId val="{00000000-F69F-4049-9BCF-6880EF79A238}"/>
            </c:ext>
          </c:extLst>
        </c:ser>
        <c:dLbls>
          <c:showLegendKey val="0"/>
          <c:showVal val="0"/>
          <c:showCatName val="0"/>
          <c:showSerName val="0"/>
          <c:showPercent val="0"/>
          <c:showBubbleSize val="0"/>
        </c:dLbls>
        <c:smooth val="0"/>
        <c:axId val="118076416"/>
        <c:axId val="117796800"/>
      </c:lineChart>
      <c:dateAx>
        <c:axId val="118076416"/>
        <c:scaling>
          <c:orientation val="minMax"/>
        </c:scaling>
        <c:delete val="0"/>
        <c:axPos val="b"/>
        <c:numFmt formatCode="m/d/yyyy" sourceLinked="1"/>
        <c:majorTickMark val="none"/>
        <c:minorTickMark val="none"/>
        <c:tickLblPos val="nextTo"/>
        <c:spPr>
          <a:ln>
            <a:solidFill>
              <a:srgbClr val="000000"/>
            </a:solidFill>
            <a:prstDash val="solid"/>
          </a:ln>
        </c:spPr>
        <c:txPr>
          <a:bodyPr rot="-5400000" vert="horz"/>
          <a:lstStyle/>
          <a:p>
            <a:pPr>
              <a:defRPr/>
            </a:pPr>
            <a:endParaRPr lang="en-US"/>
          </a:p>
        </c:txPr>
        <c:crossAx val="117796800"/>
        <c:crosses val="autoZero"/>
        <c:auto val="1"/>
        <c:lblOffset val="100"/>
        <c:baseTimeUnit val="days"/>
      </c:dateAx>
      <c:valAx>
        <c:axId val="117796800"/>
        <c:scaling>
          <c:orientation val="minMax"/>
          <c:max val="8"/>
          <c:min val="6"/>
        </c:scaling>
        <c:delete val="0"/>
        <c:axPos val="l"/>
        <c:majorGridlines>
          <c:spPr>
            <a:ln w="6350">
              <a:solidFill>
                <a:srgbClr val="C0C0C0"/>
              </a:solidFill>
              <a:prstDash val="solid"/>
            </a:ln>
          </c:spPr>
        </c:majorGridlines>
        <c:numFmt formatCode="#,##0.0" sourceLinked="0"/>
        <c:majorTickMark val="none"/>
        <c:minorTickMark val="none"/>
        <c:tickLblPos val="nextTo"/>
        <c:spPr>
          <a:ln w="9525">
            <a:noFill/>
          </a:ln>
        </c:spPr>
        <c:crossAx val="118076416"/>
        <c:crosses val="autoZero"/>
        <c:crossBetween val="between"/>
      </c:valAx>
      <c:spPr>
        <a:noFill/>
        <a:ln w="25400">
          <a:noFill/>
        </a:ln>
      </c:spPr>
    </c:plotArea>
    <c:legend>
      <c:legendPos val="t"/>
      <c:layout>
        <c:manualLayout>
          <c:xMode val="edge"/>
          <c:yMode val="edge"/>
          <c:x val="0.24964566929133858"/>
          <c:y val="0"/>
          <c:w val="0.50864485689288841"/>
          <c:h val="0.10663581744225099"/>
        </c:manualLayout>
      </c:layout>
      <c:overlay val="0"/>
    </c:legend>
    <c:plotVisOnly val="1"/>
    <c:dispBlanksAs val="gap"/>
    <c:showDLblsOverMax val="0"/>
  </c:chart>
  <c:spPr>
    <a:ln w="9525">
      <a:noFill/>
    </a:ln>
  </c:spPr>
  <c:txPr>
    <a:bodyPr/>
    <a:lstStyle/>
    <a:p>
      <a:pPr>
        <a:defRPr sz="900">
          <a:latin typeface="Calibri"/>
          <a:ea typeface="Calibri"/>
          <a:cs typeface="Calibri"/>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Liquidity map</a:t>
            </a:r>
          </a:p>
        </c:rich>
      </c:tx>
      <c:overlay val="1"/>
    </c:title>
    <c:autoTitleDeleted val="0"/>
    <c:plotArea>
      <c:layout>
        <c:manualLayout>
          <c:layoutTarget val="inner"/>
          <c:xMode val="edge"/>
          <c:yMode val="edge"/>
          <c:x val="7.8767626791943379E-2"/>
          <c:y val="6.6251127345549915E-2"/>
          <c:w val="0.85238576779026221"/>
          <c:h val="0.80075842082239723"/>
        </c:manualLayout>
      </c:layout>
      <c:lineChart>
        <c:grouping val="standard"/>
        <c:varyColors val="0"/>
        <c:ser>
          <c:idx val="4"/>
          <c:order val="0"/>
          <c:spPr>
            <a:ln w="19050">
              <a:solidFill>
                <a:srgbClr val="14007D"/>
              </a:solidFill>
              <a:prstDash val="solid"/>
            </a:ln>
          </c:spPr>
          <c:marker>
            <c:symbol val="none"/>
          </c:marker>
          <c:cat>
            <c:numRef>
              <c:f>'LAF-D'!$B$1916:$B$2420</c:f>
              <c:numCache>
                <c:formatCode>\ [$]m/d/yyyy</c:formatCode>
                <c:ptCount val="505"/>
                <c:pt idx="0">
                  <c:v>42124</c:v>
                </c:pt>
                <c:pt idx="1">
                  <c:v>42125</c:v>
                </c:pt>
                <c:pt idx="2">
                  <c:v>42128</c:v>
                </c:pt>
                <c:pt idx="3">
                  <c:v>42129</c:v>
                </c:pt>
                <c:pt idx="4">
                  <c:v>42130</c:v>
                </c:pt>
                <c:pt idx="5">
                  <c:v>42131</c:v>
                </c:pt>
                <c:pt idx="6">
                  <c:v>42132</c:v>
                </c:pt>
                <c:pt idx="7">
                  <c:v>42135</c:v>
                </c:pt>
                <c:pt idx="8">
                  <c:v>42136</c:v>
                </c:pt>
                <c:pt idx="9">
                  <c:v>42137</c:v>
                </c:pt>
                <c:pt idx="10">
                  <c:v>42138</c:v>
                </c:pt>
                <c:pt idx="11">
                  <c:v>42139</c:v>
                </c:pt>
                <c:pt idx="12">
                  <c:v>42142</c:v>
                </c:pt>
                <c:pt idx="13">
                  <c:v>42143</c:v>
                </c:pt>
                <c:pt idx="14">
                  <c:v>42144</c:v>
                </c:pt>
                <c:pt idx="15">
                  <c:v>42145</c:v>
                </c:pt>
                <c:pt idx="16">
                  <c:v>42146</c:v>
                </c:pt>
                <c:pt idx="17">
                  <c:v>42149</c:v>
                </c:pt>
                <c:pt idx="18">
                  <c:v>42150</c:v>
                </c:pt>
                <c:pt idx="19">
                  <c:v>42151</c:v>
                </c:pt>
                <c:pt idx="20">
                  <c:v>42152</c:v>
                </c:pt>
                <c:pt idx="21">
                  <c:v>42153</c:v>
                </c:pt>
                <c:pt idx="22">
                  <c:v>42156</c:v>
                </c:pt>
                <c:pt idx="23">
                  <c:v>42157</c:v>
                </c:pt>
                <c:pt idx="24">
                  <c:v>42158</c:v>
                </c:pt>
                <c:pt idx="25">
                  <c:v>42159</c:v>
                </c:pt>
                <c:pt idx="26">
                  <c:v>42160</c:v>
                </c:pt>
                <c:pt idx="27">
                  <c:v>42163</c:v>
                </c:pt>
                <c:pt idx="28">
                  <c:v>42164</c:v>
                </c:pt>
                <c:pt idx="29">
                  <c:v>42165</c:v>
                </c:pt>
                <c:pt idx="30">
                  <c:v>42166</c:v>
                </c:pt>
                <c:pt idx="31">
                  <c:v>42167</c:v>
                </c:pt>
                <c:pt idx="32">
                  <c:v>42170</c:v>
                </c:pt>
                <c:pt idx="33">
                  <c:v>42171</c:v>
                </c:pt>
                <c:pt idx="34">
                  <c:v>42172</c:v>
                </c:pt>
                <c:pt idx="35">
                  <c:v>42173</c:v>
                </c:pt>
                <c:pt idx="36">
                  <c:v>42174</c:v>
                </c:pt>
                <c:pt idx="37">
                  <c:v>42177</c:v>
                </c:pt>
                <c:pt idx="38">
                  <c:v>42178</c:v>
                </c:pt>
                <c:pt idx="39">
                  <c:v>42179</c:v>
                </c:pt>
                <c:pt idx="40">
                  <c:v>42180</c:v>
                </c:pt>
                <c:pt idx="41">
                  <c:v>42181</c:v>
                </c:pt>
                <c:pt idx="42">
                  <c:v>42184</c:v>
                </c:pt>
                <c:pt idx="43">
                  <c:v>42185</c:v>
                </c:pt>
                <c:pt idx="44">
                  <c:v>42186</c:v>
                </c:pt>
                <c:pt idx="45">
                  <c:v>42187</c:v>
                </c:pt>
                <c:pt idx="46">
                  <c:v>42188</c:v>
                </c:pt>
                <c:pt idx="47">
                  <c:v>42191</c:v>
                </c:pt>
                <c:pt idx="48">
                  <c:v>42192</c:v>
                </c:pt>
                <c:pt idx="49">
                  <c:v>42193</c:v>
                </c:pt>
                <c:pt idx="50">
                  <c:v>42194</c:v>
                </c:pt>
                <c:pt idx="51">
                  <c:v>42195</c:v>
                </c:pt>
                <c:pt idx="52">
                  <c:v>42198</c:v>
                </c:pt>
                <c:pt idx="53">
                  <c:v>42199</c:v>
                </c:pt>
                <c:pt idx="54">
                  <c:v>42200</c:v>
                </c:pt>
                <c:pt idx="55">
                  <c:v>42201</c:v>
                </c:pt>
                <c:pt idx="56">
                  <c:v>42202</c:v>
                </c:pt>
                <c:pt idx="57">
                  <c:v>42205</c:v>
                </c:pt>
                <c:pt idx="58">
                  <c:v>42206</c:v>
                </c:pt>
                <c:pt idx="59">
                  <c:v>42207</c:v>
                </c:pt>
                <c:pt idx="60">
                  <c:v>42208</c:v>
                </c:pt>
                <c:pt idx="61">
                  <c:v>42209</c:v>
                </c:pt>
                <c:pt idx="62">
                  <c:v>42212</c:v>
                </c:pt>
                <c:pt idx="63">
                  <c:v>42213</c:v>
                </c:pt>
                <c:pt idx="64">
                  <c:v>42214</c:v>
                </c:pt>
                <c:pt idx="65">
                  <c:v>42215</c:v>
                </c:pt>
                <c:pt idx="66">
                  <c:v>42216</c:v>
                </c:pt>
                <c:pt idx="67">
                  <c:v>42219</c:v>
                </c:pt>
                <c:pt idx="68">
                  <c:v>42220</c:v>
                </c:pt>
                <c:pt idx="69">
                  <c:v>42221</c:v>
                </c:pt>
                <c:pt idx="70">
                  <c:v>42222</c:v>
                </c:pt>
                <c:pt idx="71">
                  <c:v>42223</c:v>
                </c:pt>
                <c:pt idx="72">
                  <c:v>42226</c:v>
                </c:pt>
                <c:pt idx="73">
                  <c:v>42227</c:v>
                </c:pt>
                <c:pt idx="74">
                  <c:v>42228</c:v>
                </c:pt>
                <c:pt idx="75">
                  <c:v>42229</c:v>
                </c:pt>
                <c:pt idx="76">
                  <c:v>42230</c:v>
                </c:pt>
                <c:pt idx="77">
                  <c:v>42233</c:v>
                </c:pt>
                <c:pt idx="78">
                  <c:v>42234</c:v>
                </c:pt>
                <c:pt idx="79">
                  <c:v>42235</c:v>
                </c:pt>
                <c:pt idx="80">
                  <c:v>42236</c:v>
                </c:pt>
                <c:pt idx="81">
                  <c:v>42237</c:v>
                </c:pt>
                <c:pt idx="82">
                  <c:v>42240</c:v>
                </c:pt>
                <c:pt idx="83">
                  <c:v>42241</c:v>
                </c:pt>
                <c:pt idx="84">
                  <c:v>42242</c:v>
                </c:pt>
                <c:pt idx="85">
                  <c:v>42243</c:v>
                </c:pt>
                <c:pt idx="86">
                  <c:v>42244</c:v>
                </c:pt>
                <c:pt idx="87">
                  <c:v>42247</c:v>
                </c:pt>
                <c:pt idx="88">
                  <c:v>42248</c:v>
                </c:pt>
                <c:pt idx="89">
                  <c:v>42249</c:v>
                </c:pt>
                <c:pt idx="90">
                  <c:v>42250</c:v>
                </c:pt>
                <c:pt idx="91">
                  <c:v>42251</c:v>
                </c:pt>
                <c:pt idx="92">
                  <c:v>42254</c:v>
                </c:pt>
                <c:pt idx="93">
                  <c:v>42255</c:v>
                </c:pt>
                <c:pt idx="94">
                  <c:v>42256</c:v>
                </c:pt>
                <c:pt idx="95">
                  <c:v>42257</c:v>
                </c:pt>
                <c:pt idx="96">
                  <c:v>42258</c:v>
                </c:pt>
                <c:pt idx="97">
                  <c:v>42261</c:v>
                </c:pt>
                <c:pt idx="98">
                  <c:v>42262</c:v>
                </c:pt>
                <c:pt idx="99">
                  <c:v>42263</c:v>
                </c:pt>
                <c:pt idx="100">
                  <c:v>42264</c:v>
                </c:pt>
                <c:pt idx="101">
                  <c:v>42265</c:v>
                </c:pt>
                <c:pt idx="102">
                  <c:v>42268</c:v>
                </c:pt>
                <c:pt idx="103">
                  <c:v>42269</c:v>
                </c:pt>
                <c:pt idx="104">
                  <c:v>42270</c:v>
                </c:pt>
                <c:pt idx="105">
                  <c:v>42271</c:v>
                </c:pt>
                <c:pt idx="106">
                  <c:v>42272</c:v>
                </c:pt>
                <c:pt idx="107">
                  <c:v>42275</c:v>
                </c:pt>
                <c:pt idx="108">
                  <c:v>42276</c:v>
                </c:pt>
                <c:pt idx="109">
                  <c:v>42277</c:v>
                </c:pt>
                <c:pt idx="110">
                  <c:v>42278</c:v>
                </c:pt>
                <c:pt idx="111">
                  <c:v>42279</c:v>
                </c:pt>
                <c:pt idx="112">
                  <c:v>42282</c:v>
                </c:pt>
                <c:pt idx="113">
                  <c:v>42283</c:v>
                </c:pt>
                <c:pt idx="114">
                  <c:v>42284</c:v>
                </c:pt>
                <c:pt idx="115">
                  <c:v>42285</c:v>
                </c:pt>
                <c:pt idx="116">
                  <c:v>42286</c:v>
                </c:pt>
                <c:pt idx="117">
                  <c:v>42289</c:v>
                </c:pt>
                <c:pt idx="118">
                  <c:v>42290</c:v>
                </c:pt>
                <c:pt idx="119">
                  <c:v>42291</c:v>
                </c:pt>
                <c:pt idx="120">
                  <c:v>42292</c:v>
                </c:pt>
                <c:pt idx="121">
                  <c:v>42293</c:v>
                </c:pt>
                <c:pt idx="122">
                  <c:v>42296</c:v>
                </c:pt>
                <c:pt idx="123">
                  <c:v>42297</c:v>
                </c:pt>
                <c:pt idx="124">
                  <c:v>42298</c:v>
                </c:pt>
                <c:pt idx="125">
                  <c:v>42299</c:v>
                </c:pt>
                <c:pt idx="126">
                  <c:v>42300</c:v>
                </c:pt>
                <c:pt idx="127">
                  <c:v>42303</c:v>
                </c:pt>
                <c:pt idx="128">
                  <c:v>42304</c:v>
                </c:pt>
                <c:pt idx="129">
                  <c:v>42305</c:v>
                </c:pt>
                <c:pt idx="130">
                  <c:v>42306</c:v>
                </c:pt>
                <c:pt idx="131">
                  <c:v>42307</c:v>
                </c:pt>
                <c:pt idx="132">
                  <c:v>42310</c:v>
                </c:pt>
                <c:pt idx="133">
                  <c:v>42311</c:v>
                </c:pt>
                <c:pt idx="134">
                  <c:v>42312</c:v>
                </c:pt>
                <c:pt idx="135">
                  <c:v>42313</c:v>
                </c:pt>
                <c:pt idx="136">
                  <c:v>42314</c:v>
                </c:pt>
                <c:pt idx="137">
                  <c:v>42317</c:v>
                </c:pt>
                <c:pt idx="138">
                  <c:v>42318</c:v>
                </c:pt>
                <c:pt idx="139">
                  <c:v>42319</c:v>
                </c:pt>
                <c:pt idx="140">
                  <c:v>42320</c:v>
                </c:pt>
                <c:pt idx="141">
                  <c:v>42321</c:v>
                </c:pt>
                <c:pt idx="142">
                  <c:v>42324</c:v>
                </c:pt>
                <c:pt idx="143">
                  <c:v>42325</c:v>
                </c:pt>
                <c:pt idx="144">
                  <c:v>42326</c:v>
                </c:pt>
                <c:pt idx="145">
                  <c:v>42327</c:v>
                </c:pt>
                <c:pt idx="146">
                  <c:v>42328</c:v>
                </c:pt>
                <c:pt idx="147">
                  <c:v>42331</c:v>
                </c:pt>
                <c:pt idx="148">
                  <c:v>42332</c:v>
                </c:pt>
                <c:pt idx="149">
                  <c:v>42333</c:v>
                </c:pt>
                <c:pt idx="150">
                  <c:v>42334</c:v>
                </c:pt>
                <c:pt idx="151">
                  <c:v>42335</c:v>
                </c:pt>
                <c:pt idx="152">
                  <c:v>42338</c:v>
                </c:pt>
                <c:pt idx="153">
                  <c:v>42339</c:v>
                </c:pt>
                <c:pt idx="154">
                  <c:v>42340</c:v>
                </c:pt>
                <c:pt idx="155">
                  <c:v>42341</c:v>
                </c:pt>
                <c:pt idx="156">
                  <c:v>42342</c:v>
                </c:pt>
                <c:pt idx="157">
                  <c:v>42345</c:v>
                </c:pt>
                <c:pt idx="158">
                  <c:v>42346</c:v>
                </c:pt>
                <c:pt idx="159">
                  <c:v>42347</c:v>
                </c:pt>
                <c:pt idx="160">
                  <c:v>42348</c:v>
                </c:pt>
                <c:pt idx="161">
                  <c:v>42349</c:v>
                </c:pt>
                <c:pt idx="162">
                  <c:v>42352</c:v>
                </c:pt>
                <c:pt idx="163">
                  <c:v>42353</c:v>
                </c:pt>
                <c:pt idx="164">
                  <c:v>42354</c:v>
                </c:pt>
                <c:pt idx="165">
                  <c:v>42355</c:v>
                </c:pt>
                <c:pt idx="166">
                  <c:v>42356</c:v>
                </c:pt>
                <c:pt idx="167">
                  <c:v>42359</c:v>
                </c:pt>
                <c:pt idx="168">
                  <c:v>42360</c:v>
                </c:pt>
                <c:pt idx="169">
                  <c:v>42361</c:v>
                </c:pt>
                <c:pt idx="170">
                  <c:v>42362</c:v>
                </c:pt>
                <c:pt idx="171">
                  <c:v>42363</c:v>
                </c:pt>
                <c:pt idx="172">
                  <c:v>42366</c:v>
                </c:pt>
                <c:pt idx="173">
                  <c:v>42367</c:v>
                </c:pt>
                <c:pt idx="174">
                  <c:v>42368</c:v>
                </c:pt>
                <c:pt idx="175">
                  <c:v>42369</c:v>
                </c:pt>
                <c:pt idx="176">
                  <c:v>42370</c:v>
                </c:pt>
                <c:pt idx="177">
                  <c:v>42373</c:v>
                </c:pt>
                <c:pt idx="178">
                  <c:v>42374</c:v>
                </c:pt>
                <c:pt idx="179">
                  <c:v>42375</c:v>
                </c:pt>
                <c:pt idx="180">
                  <c:v>42376</c:v>
                </c:pt>
                <c:pt idx="181">
                  <c:v>42377</c:v>
                </c:pt>
                <c:pt idx="182">
                  <c:v>42380</c:v>
                </c:pt>
                <c:pt idx="183">
                  <c:v>42381</c:v>
                </c:pt>
                <c:pt idx="184">
                  <c:v>42382</c:v>
                </c:pt>
                <c:pt idx="185">
                  <c:v>42383</c:v>
                </c:pt>
                <c:pt idx="186">
                  <c:v>42384</c:v>
                </c:pt>
                <c:pt idx="187">
                  <c:v>42387</c:v>
                </c:pt>
                <c:pt idx="188">
                  <c:v>42388</c:v>
                </c:pt>
                <c:pt idx="189">
                  <c:v>42389</c:v>
                </c:pt>
                <c:pt idx="190">
                  <c:v>42390</c:v>
                </c:pt>
                <c:pt idx="191">
                  <c:v>42391</c:v>
                </c:pt>
                <c:pt idx="192">
                  <c:v>42394</c:v>
                </c:pt>
                <c:pt idx="193">
                  <c:v>42395</c:v>
                </c:pt>
                <c:pt idx="194">
                  <c:v>42396</c:v>
                </c:pt>
                <c:pt idx="195">
                  <c:v>42397</c:v>
                </c:pt>
                <c:pt idx="196">
                  <c:v>42398</c:v>
                </c:pt>
                <c:pt idx="197">
                  <c:v>42401</c:v>
                </c:pt>
                <c:pt idx="198">
                  <c:v>42402</c:v>
                </c:pt>
                <c:pt idx="199">
                  <c:v>42403</c:v>
                </c:pt>
                <c:pt idx="200">
                  <c:v>42404</c:v>
                </c:pt>
                <c:pt idx="201">
                  <c:v>42405</c:v>
                </c:pt>
                <c:pt idx="202">
                  <c:v>42408</c:v>
                </c:pt>
                <c:pt idx="203">
                  <c:v>42409</c:v>
                </c:pt>
                <c:pt idx="204">
                  <c:v>42410</c:v>
                </c:pt>
                <c:pt idx="205">
                  <c:v>42411</c:v>
                </c:pt>
                <c:pt idx="206">
                  <c:v>42412</c:v>
                </c:pt>
                <c:pt idx="207">
                  <c:v>42415</c:v>
                </c:pt>
                <c:pt idx="208">
                  <c:v>42416</c:v>
                </c:pt>
                <c:pt idx="209">
                  <c:v>42417</c:v>
                </c:pt>
                <c:pt idx="210">
                  <c:v>42418</c:v>
                </c:pt>
                <c:pt idx="211">
                  <c:v>42419</c:v>
                </c:pt>
                <c:pt idx="212">
                  <c:v>42422</c:v>
                </c:pt>
                <c:pt idx="213">
                  <c:v>42423</c:v>
                </c:pt>
                <c:pt idx="214">
                  <c:v>42424</c:v>
                </c:pt>
                <c:pt idx="215">
                  <c:v>42425</c:v>
                </c:pt>
                <c:pt idx="216">
                  <c:v>42426</c:v>
                </c:pt>
                <c:pt idx="217">
                  <c:v>42429</c:v>
                </c:pt>
                <c:pt idx="218">
                  <c:v>42430</c:v>
                </c:pt>
                <c:pt idx="219">
                  <c:v>42431</c:v>
                </c:pt>
                <c:pt idx="220">
                  <c:v>42432</c:v>
                </c:pt>
                <c:pt idx="221">
                  <c:v>42433</c:v>
                </c:pt>
                <c:pt idx="222">
                  <c:v>42436</c:v>
                </c:pt>
                <c:pt idx="223">
                  <c:v>42437</c:v>
                </c:pt>
                <c:pt idx="224">
                  <c:v>42438</c:v>
                </c:pt>
                <c:pt idx="225">
                  <c:v>42439</c:v>
                </c:pt>
                <c:pt idx="226">
                  <c:v>42440</c:v>
                </c:pt>
                <c:pt idx="227">
                  <c:v>42443</c:v>
                </c:pt>
                <c:pt idx="228">
                  <c:v>42444</c:v>
                </c:pt>
                <c:pt idx="229">
                  <c:v>42445</c:v>
                </c:pt>
                <c:pt idx="230">
                  <c:v>42446</c:v>
                </c:pt>
                <c:pt idx="231">
                  <c:v>42447</c:v>
                </c:pt>
                <c:pt idx="232">
                  <c:v>42450</c:v>
                </c:pt>
                <c:pt idx="233">
                  <c:v>42451</c:v>
                </c:pt>
                <c:pt idx="234">
                  <c:v>42452</c:v>
                </c:pt>
                <c:pt idx="235">
                  <c:v>42453</c:v>
                </c:pt>
                <c:pt idx="236">
                  <c:v>42454</c:v>
                </c:pt>
                <c:pt idx="237">
                  <c:v>42457</c:v>
                </c:pt>
                <c:pt idx="238">
                  <c:v>42458</c:v>
                </c:pt>
                <c:pt idx="239">
                  <c:v>42459</c:v>
                </c:pt>
                <c:pt idx="240">
                  <c:v>42460</c:v>
                </c:pt>
                <c:pt idx="241">
                  <c:v>42461</c:v>
                </c:pt>
                <c:pt idx="242">
                  <c:v>42464</c:v>
                </c:pt>
                <c:pt idx="243">
                  <c:v>42465</c:v>
                </c:pt>
                <c:pt idx="244">
                  <c:v>42466</c:v>
                </c:pt>
                <c:pt idx="245">
                  <c:v>42467</c:v>
                </c:pt>
                <c:pt idx="246">
                  <c:v>42468</c:v>
                </c:pt>
                <c:pt idx="247">
                  <c:v>42471</c:v>
                </c:pt>
                <c:pt idx="248">
                  <c:v>42472</c:v>
                </c:pt>
                <c:pt idx="249">
                  <c:v>42473</c:v>
                </c:pt>
                <c:pt idx="250">
                  <c:v>42474</c:v>
                </c:pt>
                <c:pt idx="251">
                  <c:v>42475</c:v>
                </c:pt>
                <c:pt idx="252">
                  <c:v>42478</c:v>
                </c:pt>
                <c:pt idx="253">
                  <c:v>42479</c:v>
                </c:pt>
                <c:pt idx="254">
                  <c:v>42480</c:v>
                </c:pt>
                <c:pt idx="255">
                  <c:v>42481</c:v>
                </c:pt>
                <c:pt idx="256">
                  <c:v>42482</c:v>
                </c:pt>
                <c:pt idx="257">
                  <c:v>42485</c:v>
                </c:pt>
                <c:pt idx="258">
                  <c:v>42486</c:v>
                </c:pt>
                <c:pt idx="259">
                  <c:v>42487</c:v>
                </c:pt>
                <c:pt idx="260">
                  <c:v>42488</c:v>
                </c:pt>
                <c:pt idx="261">
                  <c:v>42489</c:v>
                </c:pt>
                <c:pt idx="262">
                  <c:v>42492</c:v>
                </c:pt>
                <c:pt idx="263">
                  <c:v>42493</c:v>
                </c:pt>
                <c:pt idx="264">
                  <c:v>42494</c:v>
                </c:pt>
                <c:pt idx="265">
                  <c:v>42495</c:v>
                </c:pt>
                <c:pt idx="266">
                  <c:v>42496</c:v>
                </c:pt>
                <c:pt idx="267">
                  <c:v>42499</c:v>
                </c:pt>
                <c:pt idx="268">
                  <c:v>42500</c:v>
                </c:pt>
                <c:pt idx="269">
                  <c:v>42501</c:v>
                </c:pt>
                <c:pt idx="270">
                  <c:v>42502</c:v>
                </c:pt>
                <c:pt idx="271">
                  <c:v>42503</c:v>
                </c:pt>
                <c:pt idx="272">
                  <c:v>42506</c:v>
                </c:pt>
                <c:pt idx="273">
                  <c:v>42507</c:v>
                </c:pt>
                <c:pt idx="274">
                  <c:v>42508</c:v>
                </c:pt>
                <c:pt idx="275">
                  <c:v>42509</c:v>
                </c:pt>
                <c:pt idx="276">
                  <c:v>42510</c:v>
                </c:pt>
                <c:pt idx="277">
                  <c:v>42513</c:v>
                </c:pt>
                <c:pt idx="278">
                  <c:v>42514</c:v>
                </c:pt>
                <c:pt idx="279">
                  <c:v>42515</c:v>
                </c:pt>
                <c:pt idx="280">
                  <c:v>42516</c:v>
                </c:pt>
                <c:pt idx="281">
                  <c:v>42517</c:v>
                </c:pt>
                <c:pt idx="282">
                  <c:v>42520</c:v>
                </c:pt>
                <c:pt idx="283">
                  <c:v>42521</c:v>
                </c:pt>
                <c:pt idx="284">
                  <c:v>42522</c:v>
                </c:pt>
                <c:pt idx="285">
                  <c:v>42523</c:v>
                </c:pt>
                <c:pt idx="286">
                  <c:v>42524</c:v>
                </c:pt>
                <c:pt idx="287">
                  <c:v>42527</c:v>
                </c:pt>
                <c:pt idx="288">
                  <c:v>42528</c:v>
                </c:pt>
                <c:pt idx="289">
                  <c:v>42529</c:v>
                </c:pt>
                <c:pt idx="290">
                  <c:v>42530</c:v>
                </c:pt>
                <c:pt idx="291">
                  <c:v>42531</c:v>
                </c:pt>
                <c:pt idx="292">
                  <c:v>42534</c:v>
                </c:pt>
                <c:pt idx="293">
                  <c:v>42535</c:v>
                </c:pt>
                <c:pt idx="294">
                  <c:v>42536</c:v>
                </c:pt>
                <c:pt idx="295">
                  <c:v>42537</c:v>
                </c:pt>
                <c:pt idx="296">
                  <c:v>42538</c:v>
                </c:pt>
                <c:pt idx="297">
                  <c:v>42541</c:v>
                </c:pt>
                <c:pt idx="298">
                  <c:v>42542</c:v>
                </c:pt>
                <c:pt idx="299">
                  <c:v>42543</c:v>
                </c:pt>
                <c:pt idx="300">
                  <c:v>42544</c:v>
                </c:pt>
                <c:pt idx="301">
                  <c:v>42545</c:v>
                </c:pt>
                <c:pt idx="302">
                  <c:v>42548</c:v>
                </c:pt>
                <c:pt idx="303">
                  <c:v>42549</c:v>
                </c:pt>
                <c:pt idx="304">
                  <c:v>42550</c:v>
                </c:pt>
                <c:pt idx="305">
                  <c:v>42551</c:v>
                </c:pt>
                <c:pt idx="306">
                  <c:v>42552</c:v>
                </c:pt>
                <c:pt idx="307">
                  <c:v>42555</c:v>
                </c:pt>
                <c:pt idx="308">
                  <c:v>42556</c:v>
                </c:pt>
                <c:pt idx="309">
                  <c:v>42557</c:v>
                </c:pt>
                <c:pt idx="310">
                  <c:v>42558</c:v>
                </c:pt>
                <c:pt idx="311">
                  <c:v>42559</c:v>
                </c:pt>
                <c:pt idx="312">
                  <c:v>42562</c:v>
                </c:pt>
                <c:pt idx="313">
                  <c:v>42563</c:v>
                </c:pt>
                <c:pt idx="314">
                  <c:v>42564</c:v>
                </c:pt>
                <c:pt idx="315">
                  <c:v>42565</c:v>
                </c:pt>
                <c:pt idx="316">
                  <c:v>42566</c:v>
                </c:pt>
                <c:pt idx="317">
                  <c:v>42569</c:v>
                </c:pt>
                <c:pt idx="318">
                  <c:v>42570</c:v>
                </c:pt>
                <c:pt idx="319">
                  <c:v>42571</c:v>
                </c:pt>
                <c:pt idx="320">
                  <c:v>42572</c:v>
                </c:pt>
                <c:pt idx="321">
                  <c:v>42573</c:v>
                </c:pt>
                <c:pt idx="322">
                  <c:v>42576</c:v>
                </c:pt>
                <c:pt idx="323">
                  <c:v>42577</c:v>
                </c:pt>
                <c:pt idx="324">
                  <c:v>42578</c:v>
                </c:pt>
                <c:pt idx="325">
                  <c:v>42579</c:v>
                </c:pt>
                <c:pt idx="326">
                  <c:v>42580</c:v>
                </c:pt>
                <c:pt idx="327">
                  <c:v>42583</c:v>
                </c:pt>
                <c:pt idx="328">
                  <c:v>42584</c:v>
                </c:pt>
                <c:pt idx="329">
                  <c:v>42585</c:v>
                </c:pt>
                <c:pt idx="330">
                  <c:v>42586</c:v>
                </c:pt>
                <c:pt idx="331">
                  <c:v>42587</c:v>
                </c:pt>
                <c:pt idx="332">
                  <c:v>42590</c:v>
                </c:pt>
                <c:pt idx="333">
                  <c:v>42591</c:v>
                </c:pt>
                <c:pt idx="334">
                  <c:v>42592</c:v>
                </c:pt>
                <c:pt idx="335">
                  <c:v>42593</c:v>
                </c:pt>
                <c:pt idx="336">
                  <c:v>42594</c:v>
                </c:pt>
                <c:pt idx="337">
                  <c:v>42597</c:v>
                </c:pt>
                <c:pt idx="338">
                  <c:v>42598</c:v>
                </c:pt>
                <c:pt idx="339">
                  <c:v>42599</c:v>
                </c:pt>
                <c:pt idx="340">
                  <c:v>42600</c:v>
                </c:pt>
                <c:pt idx="341">
                  <c:v>42601</c:v>
                </c:pt>
                <c:pt idx="342">
                  <c:v>42604</c:v>
                </c:pt>
                <c:pt idx="343">
                  <c:v>42605</c:v>
                </c:pt>
                <c:pt idx="344">
                  <c:v>42606</c:v>
                </c:pt>
                <c:pt idx="345">
                  <c:v>42607</c:v>
                </c:pt>
                <c:pt idx="346">
                  <c:v>42608</c:v>
                </c:pt>
                <c:pt idx="347">
                  <c:v>42611</c:v>
                </c:pt>
                <c:pt idx="348">
                  <c:v>42612</c:v>
                </c:pt>
                <c:pt idx="349">
                  <c:v>42613</c:v>
                </c:pt>
                <c:pt idx="350">
                  <c:v>42614</c:v>
                </c:pt>
                <c:pt idx="351">
                  <c:v>42615</c:v>
                </c:pt>
                <c:pt idx="352">
                  <c:v>42618</c:v>
                </c:pt>
                <c:pt idx="353">
                  <c:v>42619</c:v>
                </c:pt>
                <c:pt idx="354">
                  <c:v>42620</c:v>
                </c:pt>
                <c:pt idx="355">
                  <c:v>42621</c:v>
                </c:pt>
                <c:pt idx="356">
                  <c:v>42622</c:v>
                </c:pt>
                <c:pt idx="357">
                  <c:v>42625</c:v>
                </c:pt>
                <c:pt idx="358">
                  <c:v>42626</c:v>
                </c:pt>
                <c:pt idx="359">
                  <c:v>42627</c:v>
                </c:pt>
                <c:pt idx="360">
                  <c:v>42628</c:v>
                </c:pt>
                <c:pt idx="361">
                  <c:v>42629</c:v>
                </c:pt>
                <c:pt idx="362">
                  <c:v>42632</c:v>
                </c:pt>
                <c:pt idx="363">
                  <c:v>42633</c:v>
                </c:pt>
                <c:pt idx="364">
                  <c:v>42634</c:v>
                </c:pt>
                <c:pt idx="365">
                  <c:v>42635</c:v>
                </c:pt>
                <c:pt idx="366">
                  <c:v>42636</c:v>
                </c:pt>
                <c:pt idx="367">
                  <c:v>42639</c:v>
                </c:pt>
                <c:pt idx="368">
                  <c:v>42640</c:v>
                </c:pt>
                <c:pt idx="369">
                  <c:v>42641</c:v>
                </c:pt>
                <c:pt idx="370">
                  <c:v>42642</c:v>
                </c:pt>
                <c:pt idx="371">
                  <c:v>42643</c:v>
                </c:pt>
                <c:pt idx="372">
                  <c:v>42646</c:v>
                </c:pt>
                <c:pt idx="373">
                  <c:v>42647</c:v>
                </c:pt>
                <c:pt idx="374">
                  <c:v>42648</c:v>
                </c:pt>
                <c:pt idx="375">
                  <c:v>42649</c:v>
                </c:pt>
                <c:pt idx="376">
                  <c:v>42650</c:v>
                </c:pt>
                <c:pt idx="377">
                  <c:v>42653</c:v>
                </c:pt>
                <c:pt idx="378">
                  <c:v>42654</c:v>
                </c:pt>
                <c:pt idx="379">
                  <c:v>42655</c:v>
                </c:pt>
                <c:pt idx="380">
                  <c:v>42656</c:v>
                </c:pt>
                <c:pt idx="381">
                  <c:v>42657</c:v>
                </c:pt>
                <c:pt idx="382">
                  <c:v>42660</c:v>
                </c:pt>
                <c:pt idx="383">
                  <c:v>42661</c:v>
                </c:pt>
                <c:pt idx="384">
                  <c:v>42662</c:v>
                </c:pt>
                <c:pt idx="385">
                  <c:v>42663</c:v>
                </c:pt>
                <c:pt idx="386">
                  <c:v>42664</c:v>
                </c:pt>
                <c:pt idx="387">
                  <c:v>42667</c:v>
                </c:pt>
                <c:pt idx="388">
                  <c:v>42668</c:v>
                </c:pt>
                <c:pt idx="389">
                  <c:v>42669</c:v>
                </c:pt>
                <c:pt idx="390">
                  <c:v>42670</c:v>
                </c:pt>
                <c:pt idx="391">
                  <c:v>42671</c:v>
                </c:pt>
                <c:pt idx="392">
                  <c:v>42674</c:v>
                </c:pt>
                <c:pt idx="393">
                  <c:v>42675</c:v>
                </c:pt>
                <c:pt idx="394">
                  <c:v>42676</c:v>
                </c:pt>
                <c:pt idx="395">
                  <c:v>42677</c:v>
                </c:pt>
                <c:pt idx="396">
                  <c:v>42678</c:v>
                </c:pt>
                <c:pt idx="397">
                  <c:v>42681</c:v>
                </c:pt>
                <c:pt idx="398">
                  <c:v>42682</c:v>
                </c:pt>
                <c:pt idx="399">
                  <c:v>42683</c:v>
                </c:pt>
                <c:pt idx="400">
                  <c:v>42684</c:v>
                </c:pt>
                <c:pt idx="401">
                  <c:v>42685</c:v>
                </c:pt>
                <c:pt idx="402">
                  <c:v>42688</c:v>
                </c:pt>
                <c:pt idx="403">
                  <c:v>42689</c:v>
                </c:pt>
                <c:pt idx="404">
                  <c:v>42690</c:v>
                </c:pt>
                <c:pt idx="405">
                  <c:v>42691</c:v>
                </c:pt>
                <c:pt idx="406">
                  <c:v>42692</c:v>
                </c:pt>
                <c:pt idx="407">
                  <c:v>42695</c:v>
                </c:pt>
                <c:pt idx="408">
                  <c:v>42696</c:v>
                </c:pt>
                <c:pt idx="409">
                  <c:v>42697</c:v>
                </c:pt>
                <c:pt idx="410">
                  <c:v>42698</c:v>
                </c:pt>
                <c:pt idx="411">
                  <c:v>42699</c:v>
                </c:pt>
                <c:pt idx="412">
                  <c:v>42702</c:v>
                </c:pt>
                <c:pt idx="413">
                  <c:v>42703</c:v>
                </c:pt>
                <c:pt idx="414">
                  <c:v>42704</c:v>
                </c:pt>
                <c:pt idx="415">
                  <c:v>42705</c:v>
                </c:pt>
                <c:pt idx="416">
                  <c:v>42706</c:v>
                </c:pt>
                <c:pt idx="417">
                  <c:v>42709</c:v>
                </c:pt>
                <c:pt idx="418">
                  <c:v>42710</c:v>
                </c:pt>
                <c:pt idx="419">
                  <c:v>42711</c:v>
                </c:pt>
                <c:pt idx="420">
                  <c:v>42712</c:v>
                </c:pt>
                <c:pt idx="421">
                  <c:v>42713</c:v>
                </c:pt>
                <c:pt idx="422">
                  <c:v>42716</c:v>
                </c:pt>
                <c:pt idx="423">
                  <c:v>42717</c:v>
                </c:pt>
                <c:pt idx="424">
                  <c:v>42718</c:v>
                </c:pt>
                <c:pt idx="425">
                  <c:v>42719</c:v>
                </c:pt>
                <c:pt idx="426">
                  <c:v>42720</c:v>
                </c:pt>
                <c:pt idx="427">
                  <c:v>42723</c:v>
                </c:pt>
                <c:pt idx="428">
                  <c:v>42724</c:v>
                </c:pt>
                <c:pt idx="429">
                  <c:v>42725</c:v>
                </c:pt>
                <c:pt idx="430">
                  <c:v>42726</c:v>
                </c:pt>
                <c:pt idx="431">
                  <c:v>42727</c:v>
                </c:pt>
                <c:pt idx="432">
                  <c:v>42730</c:v>
                </c:pt>
                <c:pt idx="433">
                  <c:v>42731</c:v>
                </c:pt>
                <c:pt idx="434">
                  <c:v>42732</c:v>
                </c:pt>
                <c:pt idx="435">
                  <c:v>42733</c:v>
                </c:pt>
                <c:pt idx="436">
                  <c:v>42734</c:v>
                </c:pt>
                <c:pt idx="437">
                  <c:v>42737</c:v>
                </c:pt>
                <c:pt idx="438">
                  <c:v>42738</c:v>
                </c:pt>
                <c:pt idx="439">
                  <c:v>42739</c:v>
                </c:pt>
                <c:pt idx="440">
                  <c:v>42740</c:v>
                </c:pt>
                <c:pt idx="441">
                  <c:v>42741</c:v>
                </c:pt>
                <c:pt idx="442">
                  <c:v>42744</c:v>
                </c:pt>
                <c:pt idx="443">
                  <c:v>42745</c:v>
                </c:pt>
                <c:pt idx="444">
                  <c:v>42746</c:v>
                </c:pt>
                <c:pt idx="445">
                  <c:v>42747</c:v>
                </c:pt>
                <c:pt idx="446">
                  <c:v>42748</c:v>
                </c:pt>
                <c:pt idx="447">
                  <c:v>42751</c:v>
                </c:pt>
                <c:pt idx="448">
                  <c:v>42752</c:v>
                </c:pt>
                <c:pt idx="449">
                  <c:v>42753</c:v>
                </c:pt>
                <c:pt idx="450">
                  <c:v>42754</c:v>
                </c:pt>
                <c:pt idx="451">
                  <c:v>42755</c:v>
                </c:pt>
                <c:pt idx="452">
                  <c:v>42758</c:v>
                </c:pt>
                <c:pt idx="453">
                  <c:v>42759</c:v>
                </c:pt>
                <c:pt idx="454">
                  <c:v>42760</c:v>
                </c:pt>
                <c:pt idx="455">
                  <c:v>42761</c:v>
                </c:pt>
                <c:pt idx="456">
                  <c:v>42762</c:v>
                </c:pt>
                <c:pt idx="457">
                  <c:v>42765</c:v>
                </c:pt>
                <c:pt idx="458">
                  <c:v>42766</c:v>
                </c:pt>
                <c:pt idx="459">
                  <c:v>42767</c:v>
                </c:pt>
                <c:pt idx="460">
                  <c:v>42768</c:v>
                </c:pt>
                <c:pt idx="461">
                  <c:v>42769</c:v>
                </c:pt>
                <c:pt idx="462">
                  <c:v>42772</c:v>
                </c:pt>
                <c:pt idx="463">
                  <c:v>42773</c:v>
                </c:pt>
                <c:pt idx="464">
                  <c:v>42774</c:v>
                </c:pt>
                <c:pt idx="465">
                  <c:v>42775</c:v>
                </c:pt>
                <c:pt idx="466">
                  <c:v>42776</c:v>
                </c:pt>
                <c:pt idx="467">
                  <c:v>42779</c:v>
                </c:pt>
                <c:pt idx="468">
                  <c:v>42780</c:v>
                </c:pt>
                <c:pt idx="469">
                  <c:v>42781</c:v>
                </c:pt>
                <c:pt idx="470">
                  <c:v>42782</c:v>
                </c:pt>
                <c:pt idx="471">
                  <c:v>42783</c:v>
                </c:pt>
                <c:pt idx="472">
                  <c:v>42786</c:v>
                </c:pt>
                <c:pt idx="473">
                  <c:v>42787</c:v>
                </c:pt>
                <c:pt idx="474">
                  <c:v>42788</c:v>
                </c:pt>
                <c:pt idx="475">
                  <c:v>42789</c:v>
                </c:pt>
                <c:pt idx="476">
                  <c:v>42790</c:v>
                </c:pt>
                <c:pt idx="477">
                  <c:v>42793</c:v>
                </c:pt>
                <c:pt idx="478">
                  <c:v>42794</c:v>
                </c:pt>
                <c:pt idx="479">
                  <c:v>42795</c:v>
                </c:pt>
                <c:pt idx="480">
                  <c:v>42796</c:v>
                </c:pt>
                <c:pt idx="481">
                  <c:v>42797</c:v>
                </c:pt>
                <c:pt idx="482">
                  <c:v>42800</c:v>
                </c:pt>
                <c:pt idx="483">
                  <c:v>42801</c:v>
                </c:pt>
                <c:pt idx="484">
                  <c:v>42802</c:v>
                </c:pt>
                <c:pt idx="485">
                  <c:v>42803</c:v>
                </c:pt>
                <c:pt idx="486">
                  <c:v>42804</c:v>
                </c:pt>
                <c:pt idx="487">
                  <c:v>42807</c:v>
                </c:pt>
                <c:pt idx="488">
                  <c:v>42808</c:v>
                </c:pt>
                <c:pt idx="489">
                  <c:v>42809</c:v>
                </c:pt>
                <c:pt idx="490">
                  <c:v>42810</c:v>
                </c:pt>
                <c:pt idx="491">
                  <c:v>42811</c:v>
                </c:pt>
                <c:pt idx="492">
                  <c:v>42814</c:v>
                </c:pt>
                <c:pt idx="493">
                  <c:v>42815</c:v>
                </c:pt>
                <c:pt idx="494">
                  <c:v>42816</c:v>
                </c:pt>
                <c:pt idx="495">
                  <c:v>42817</c:v>
                </c:pt>
                <c:pt idx="496">
                  <c:v>42818</c:v>
                </c:pt>
                <c:pt idx="497">
                  <c:v>42821</c:v>
                </c:pt>
                <c:pt idx="498">
                  <c:v>42822</c:v>
                </c:pt>
                <c:pt idx="499">
                  <c:v>42823</c:v>
                </c:pt>
                <c:pt idx="500">
                  <c:v>42824</c:v>
                </c:pt>
                <c:pt idx="501">
                  <c:v>42825</c:v>
                </c:pt>
                <c:pt idx="502">
                  <c:v>42828</c:v>
                </c:pt>
                <c:pt idx="503">
                  <c:v>42829</c:v>
                </c:pt>
                <c:pt idx="504">
                  <c:v>42830</c:v>
                </c:pt>
              </c:numCache>
            </c:numRef>
          </c:cat>
          <c:val>
            <c:numRef>
              <c:f>'LAF-D'!$BZ$1916:$BZ$2420</c:f>
              <c:numCache>
                <c:formatCode>0.0</c:formatCode>
                <c:ptCount val="505"/>
                <c:pt idx="0">
                  <c:v>-0.35622059758423402</c:v>
                </c:pt>
                <c:pt idx="1">
                  <c:v>-0.99966021439375674</c:v>
                </c:pt>
                <c:pt idx="2">
                  <c:v>-0.93151875726752387</c:v>
                </c:pt>
                <c:pt idx="3">
                  <c:v>-7.5474209462739528E-2</c:v>
                </c:pt>
                <c:pt idx="4">
                  <c:v>-0.13177423542826183</c:v>
                </c:pt>
                <c:pt idx="5">
                  <c:v>-0.29180087831201529</c:v>
                </c:pt>
                <c:pt idx="6">
                  <c:v>-0.24631041217444322</c:v>
                </c:pt>
                <c:pt idx="7">
                  <c:v>-0.32115320787094009</c:v>
                </c:pt>
                <c:pt idx="8">
                  <c:v>-0.33048950654218273</c:v>
                </c:pt>
                <c:pt idx="9">
                  <c:v>-0.37373903521150614</c:v>
                </c:pt>
                <c:pt idx="10">
                  <c:v>-0.30550615834452866</c:v>
                </c:pt>
                <c:pt idx="11">
                  <c:v>-0.36498978313144204</c:v>
                </c:pt>
                <c:pt idx="12">
                  <c:v>-0.24062069637611555</c:v>
                </c:pt>
                <c:pt idx="13">
                  <c:v>-0.28022865416475246</c:v>
                </c:pt>
                <c:pt idx="14">
                  <c:v>-0.3950235141795097</c:v>
                </c:pt>
                <c:pt idx="15">
                  <c:v>-0.16342903284188842</c:v>
                </c:pt>
                <c:pt idx="16">
                  <c:v>-0.1617157415528547</c:v>
                </c:pt>
                <c:pt idx="17">
                  <c:v>-0.13671191301563435</c:v>
                </c:pt>
                <c:pt idx="18">
                  <c:v>-0.13185593562488687</c:v>
                </c:pt>
                <c:pt idx="19">
                  <c:v>-0.30733269292347104</c:v>
                </c:pt>
                <c:pt idx="20">
                  <c:v>-0.17521023542023412</c:v>
                </c:pt>
                <c:pt idx="21">
                  <c:v>-0.21584585613053225</c:v>
                </c:pt>
                <c:pt idx="22">
                  <c:v>-0.11499971866173014</c:v>
                </c:pt>
                <c:pt idx="23">
                  <c:v>1.9918862042965953E-2</c:v>
                </c:pt>
                <c:pt idx="24">
                  <c:v>2.4577823792214782E-2</c:v>
                </c:pt>
                <c:pt idx="25">
                  <c:v>-4.1311599014190729E-2</c:v>
                </c:pt>
                <c:pt idx="26">
                  <c:v>-0.11423447856765062</c:v>
                </c:pt>
                <c:pt idx="27">
                  <c:v>-0.48963538560223274</c:v>
                </c:pt>
                <c:pt idx="28">
                  <c:v>-0.27849664082105763</c:v>
                </c:pt>
                <c:pt idx="29">
                  <c:v>-0.31659715735812116</c:v>
                </c:pt>
                <c:pt idx="30">
                  <c:v>-0.22537603673152454</c:v>
                </c:pt>
                <c:pt idx="31">
                  <c:v>-0.56848493714903059</c:v>
                </c:pt>
                <c:pt idx="32">
                  <c:v>-0.3383981964084421</c:v>
                </c:pt>
                <c:pt idx="33">
                  <c:v>-0.67536624292681846</c:v>
                </c:pt>
                <c:pt idx="34">
                  <c:v>-0.15658813156396836</c:v>
                </c:pt>
                <c:pt idx="35">
                  <c:v>-0.1454049710376232</c:v>
                </c:pt>
                <c:pt idx="36">
                  <c:v>-0.24521635286108107</c:v>
                </c:pt>
                <c:pt idx="37">
                  <c:v>-0.18090759941517207</c:v>
                </c:pt>
                <c:pt idx="38">
                  <c:v>-9.9333028270404827E-2</c:v>
                </c:pt>
                <c:pt idx="39">
                  <c:v>-9.1062846683556756E-2</c:v>
                </c:pt>
                <c:pt idx="40">
                  <c:v>0.10646167925981315</c:v>
                </c:pt>
                <c:pt idx="41">
                  <c:v>9.2611078248641149E-2</c:v>
                </c:pt>
                <c:pt idx="42">
                  <c:v>0.36432710183701938</c:v>
                </c:pt>
                <c:pt idx="43">
                  <c:v>0.50897385790846494</c:v>
                </c:pt>
                <c:pt idx="44">
                  <c:v>0.52371250688427973</c:v>
                </c:pt>
                <c:pt idx="45">
                  <c:v>0.49195396129147689</c:v>
                </c:pt>
                <c:pt idx="46">
                  <c:v>0.57617002004478624</c:v>
                </c:pt>
                <c:pt idx="47">
                  <c:v>1.0515305885674826</c:v>
                </c:pt>
                <c:pt idx="48">
                  <c:v>0.73860827120008721</c:v>
                </c:pt>
                <c:pt idx="49">
                  <c:v>0.12328645033953128</c:v>
                </c:pt>
                <c:pt idx="50">
                  <c:v>-0.26167408910844037</c:v>
                </c:pt>
                <c:pt idx="51">
                  <c:v>0.12802786700549904</c:v>
                </c:pt>
                <c:pt idx="52">
                  <c:v>0.42948876580158124</c:v>
                </c:pt>
                <c:pt idx="53">
                  <c:v>0.23763635145396883</c:v>
                </c:pt>
                <c:pt idx="54">
                  <c:v>-3.7568008219055704E-2</c:v>
                </c:pt>
                <c:pt idx="55">
                  <c:v>-5.2163532407200612E-2</c:v>
                </c:pt>
                <c:pt idx="56">
                  <c:v>7.5444007683030334E-2</c:v>
                </c:pt>
                <c:pt idx="57">
                  <c:v>8.2496091481663467E-2</c:v>
                </c:pt>
                <c:pt idx="58">
                  <c:v>3.1305668468307506E-2</c:v>
                </c:pt>
                <c:pt idx="59">
                  <c:v>6.1741300754902403E-2</c:v>
                </c:pt>
                <c:pt idx="60">
                  <c:v>-5.9121253405994577E-2</c:v>
                </c:pt>
                <c:pt idx="61">
                  <c:v>0.16863369366149999</c:v>
                </c:pt>
                <c:pt idx="62">
                  <c:v>0.25840548288539061</c:v>
                </c:pt>
                <c:pt idx="63">
                  <c:v>0.29104328973123433</c:v>
                </c:pt>
                <c:pt idx="64">
                  <c:v>0.12620184869942278</c:v>
                </c:pt>
                <c:pt idx="65">
                  <c:v>0.26995015054645871</c:v>
                </c:pt>
                <c:pt idx="66">
                  <c:v>0.30364150535368711</c:v>
                </c:pt>
                <c:pt idx="67">
                  <c:v>0.75124967423188038</c:v>
                </c:pt>
                <c:pt idx="68">
                  <c:v>0.83978097292381737</c:v>
                </c:pt>
                <c:pt idx="69">
                  <c:v>0.70201016951032202</c:v>
                </c:pt>
                <c:pt idx="70">
                  <c:v>0.26774878980609174</c:v>
                </c:pt>
                <c:pt idx="71">
                  <c:v>0.32050381772511266</c:v>
                </c:pt>
                <c:pt idx="72">
                  <c:v>0.41216427470608907</c:v>
                </c:pt>
                <c:pt idx="73">
                  <c:v>0.42221355269092109</c:v>
                </c:pt>
                <c:pt idx="74">
                  <c:v>0.20869959797354318</c:v>
                </c:pt>
                <c:pt idx="75">
                  <c:v>0.21340327984970353</c:v>
                </c:pt>
                <c:pt idx="76">
                  <c:v>0.60781530578082499</c:v>
                </c:pt>
                <c:pt idx="77">
                  <c:v>0.47160774613398854</c:v>
                </c:pt>
                <c:pt idx="78">
                  <c:v>0.56878027995207781</c:v>
                </c:pt>
                <c:pt idx="79">
                  <c:v>0.5177148960071275</c:v>
                </c:pt>
                <c:pt idx="80">
                  <c:v>0.27643261699025229</c:v>
                </c:pt>
                <c:pt idx="81">
                  <c:v>0.43188653612566025</c:v>
                </c:pt>
                <c:pt idx="82">
                  <c:v>0.24386184165350547</c:v>
                </c:pt>
                <c:pt idx="83">
                  <c:v>0.37412071688525717</c:v>
                </c:pt>
                <c:pt idx="84">
                  <c:v>0.30912312023621508</c:v>
                </c:pt>
                <c:pt idx="85">
                  <c:v>0.17521664492206276</c:v>
                </c:pt>
                <c:pt idx="86">
                  <c:v>0.31306736249399164</c:v>
                </c:pt>
                <c:pt idx="87">
                  <c:v>0.3841186568701504</c:v>
                </c:pt>
                <c:pt idx="88">
                  <c:v>0.44973151136441669</c:v>
                </c:pt>
                <c:pt idx="89">
                  <c:v>0.52827576735562731</c:v>
                </c:pt>
                <c:pt idx="90">
                  <c:v>1.0758222893634553</c:v>
                </c:pt>
                <c:pt idx="91">
                  <c:v>1.0835789329121748</c:v>
                </c:pt>
                <c:pt idx="92">
                  <c:v>1.0417137404161503</c:v>
                </c:pt>
                <c:pt idx="93">
                  <c:v>0.63900009871776586</c:v>
                </c:pt>
                <c:pt idx="94">
                  <c:v>0.35706215928659962</c:v>
                </c:pt>
                <c:pt idx="95">
                  <c:v>0.38428632539569368</c:v>
                </c:pt>
                <c:pt idx="96">
                  <c:v>0.53513804034266033</c:v>
                </c:pt>
                <c:pt idx="97">
                  <c:v>0.56506049205321984</c:v>
                </c:pt>
                <c:pt idx="98">
                  <c:v>0.33738441794908358</c:v>
                </c:pt>
                <c:pt idx="99">
                  <c:v>-0.54000811679408567</c:v>
                </c:pt>
                <c:pt idx="100">
                  <c:v>-0.4912963836391756</c:v>
                </c:pt>
                <c:pt idx="101">
                  <c:v>-0.24636663778257961</c:v>
                </c:pt>
                <c:pt idx="102">
                  <c:v>-8.4378377497651022E-2</c:v>
                </c:pt>
                <c:pt idx="103">
                  <c:v>2.9664952233018144E-2</c:v>
                </c:pt>
                <c:pt idx="104">
                  <c:v>-5.6234147825095178E-2</c:v>
                </c:pt>
                <c:pt idx="105">
                  <c:v>-7.3505211190345587E-2</c:v>
                </c:pt>
                <c:pt idx="106">
                  <c:v>-0.48718519685210432</c:v>
                </c:pt>
                <c:pt idx="107">
                  <c:v>-0.15041032353372474</c:v>
                </c:pt>
                <c:pt idx="108">
                  <c:v>-4.2547644780934486E-2</c:v>
                </c:pt>
                <c:pt idx="109">
                  <c:v>0.31531096060785452</c:v>
                </c:pt>
                <c:pt idx="110">
                  <c:v>0.46239741911656884</c:v>
                </c:pt>
                <c:pt idx="111">
                  <c:v>0.15370160164672528</c:v>
                </c:pt>
                <c:pt idx="112">
                  <c:v>0.64861547902124717</c:v>
                </c:pt>
                <c:pt idx="113">
                  <c:v>0.27478933584632748</c:v>
                </c:pt>
                <c:pt idx="114">
                  <c:v>1.7302403050658017E-2</c:v>
                </c:pt>
                <c:pt idx="115">
                  <c:v>2.0184310588544693E-2</c:v>
                </c:pt>
                <c:pt idx="116">
                  <c:v>9.2341577269091271E-2</c:v>
                </c:pt>
                <c:pt idx="117">
                  <c:v>0.11723775189296398</c:v>
                </c:pt>
                <c:pt idx="118">
                  <c:v>0.20823151689148467</c:v>
                </c:pt>
                <c:pt idx="119">
                  <c:v>-8.6961286010146938E-2</c:v>
                </c:pt>
                <c:pt idx="120">
                  <c:v>-9.5135822220274169E-2</c:v>
                </c:pt>
                <c:pt idx="121">
                  <c:v>1.941726295488664E-2</c:v>
                </c:pt>
                <c:pt idx="122">
                  <c:v>3.4748930905570048E-3</c:v>
                </c:pt>
                <c:pt idx="123">
                  <c:v>4.0967160646566796E-2</c:v>
                </c:pt>
                <c:pt idx="124">
                  <c:v>-9.5887684570076112E-2</c:v>
                </c:pt>
                <c:pt idx="125">
                  <c:v>-0.38943546435007126</c:v>
                </c:pt>
                <c:pt idx="126">
                  <c:v>-0.18299669185874506</c:v>
                </c:pt>
                <c:pt idx="127">
                  <c:v>-0.21012882924074125</c:v>
                </c:pt>
                <c:pt idx="128">
                  <c:v>-0.19519647131599474</c:v>
                </c:pt>
                <c:pt idx="129">
                  <c:v>-7.4113122293644598E-2</c:v>
                </c:pt>
                <c:pt idx="130">
                  <c:v>9.6576208278421768E-2</c:v>
                </c:pt>
                <c:pt idx="131">
                  <c:v>-4.618487937387375E-2</c:v>
                </c:pt>
                <c:pt idx="132">
                  <c:v>0.13881127624183257</c:v>
                </c:pt>
                <c:pt idx="133">
                  <c:v>0.30004022569878563</c:v>
                </c:pt>
                <c:pt idx="134">
                  <c:v>0.11983996694969613</c:v>
                </c:pt>
                <c:pt idx="135">
                  <c:v>4.7564170861373545E-2</c:v>
                </c:pt>
                <c:pt idx="136">
                  <c:v>-0.20136767375871104</c:v>
                </c:pt>
                <c:pt idx="137">
                  <c:v>-0.27355649536317284</c:v>
                </c:pt>
                <c:pt idx="138">
                  <c:v>-0.74879594698905205</c:v>
                </c:pt>
                <c:pt idx="139">
                  <c:v>-0.93547580478577097</c:v>
                </c:pt>
                <c:pt idx="140">
                  <c:v>-0.93547580478577097</c:v>
                </c:pt>
                <c:pt idx="141">
                  <c:v>-0.71061414857416205</c:v>
                </c:pt>
                <c:pt idx="142">
                  <c:v>-0.71966906311855161</c:v>
                </c:pt>
                <c:pt idx="143">
                  <c:v>-0.69652074018542387</c:v>
                </c:pt>
                <c:pt idx="144">
                  <c:v>-0.70164443701358592</c:v>
                </c:pt>
                <c:pt idx="145">
                  <c:v>-0.67906781077917944</c:v>
                </c:pt>
                <c:pt idx="146">
                  <c:v>-0.54016708645024891</c:v>
                </c:pt>
                <c:pt idx="147">
                  <c:v>-0.12713240171940479</c:v>
                </c:pt>
                <c:pt idx="148">
                  <c:v>-0.50072001423848378</c:v>
                </c:pt>
                <c:pt idx="149">
                  <c:v>-1.1224779276534007</c:v>
                </c:pt>
                <c:pt idx="150">
                  <c:v>-0.46826274317334815</c:v>
                </c:pt>
                <c:pt idx="151">
                  <c:v>-0.31095985718369262</c:v>
                </c:pt>
                <c:pt idx="152">
                  <c:v>9.0051290929945682E-2</c:v>
                </c:pt>
                <c:pt idx="153">
                  <c:v>-0.19525180167507086</c:v>
                </c:pt>
                <c:pt idx="154">
                  <c:v>-0.21085549808470577</c:v>
                </c:pt>
                <c:pt idx="155">
                  <c:v>-0.2723721514056312</c:v>
                </c:pt>
                <c:pt idx="156">
                  <c:v>-0.38790659423896812</c:v>
                </c:pt>
                <c:pt idx="157">
                  <c:v>-0.35910143484753393</c:v>
                </c:pt>
                <c:pt idx="158">
                  <c:v>-0.12849784664661199</c:v>
                </c:pt>
                <c:pt idx="159">
                  <c:v>-0.48333585820330255</c:v>
                </c:pt>
                <c:pt idx="160">
                  <c:v>-0.3617092648300041</c:v>
                </c:pt>
                <c:pt idx="161">
                  <c:v>-0.39211591317332872</c:v>
                </c:pt>
                <c:pt idx="162">
                  <c:v>-0.35845636681457577</c:v>
                </c:pt>
                <c:pt idx="163">
                  <c:v>-0.49383353502756488</c:v>
                </c:pt>
                <c:pt idx="164">
                  <c:v>-1.1613607637488235</c:v>
                </c:pt>
                <c:pt idx="165">
                  <c:v>-0.36382412263009278</c:v>
                </c:pt>
                <c:pt idx="166">
                  <c:v>-0.36496436735242704</c:v>
                </c:pt>
                <c:pt idx="167">
                  <c:v>-0.33920129084308187</c:v>
                </c:pt>
                <c:pt idx="168">
                  <c:v>-0.31091031329837299</c:v>
                </c:pt>
                <c:pt idx="169">
                  <c:v>-0.69852897673793202</c:v>
                </c:pt>
                <c:pt idx="170">
                  <c:v>-1.8946779615436331</c:v>
                </c:pt>
                <c:pt idx="171">
                  <c:v>-1.8946779615436331</c:v>
                </c:pt>
                <c:pt idx="172">
                  <c:v>-0.42399648754008062</c:v>
                </c:pt>
                <c:pt idx="173">
                  <c:v>-0.28625483961096848</c:v>
                </c:pt>
                <c:pt idx="174">
                  <c:v>-8.7268663269514782E-2</c:v>
                </c:pt>
                <c:pt idx="175">
                  <c:v>-5.994598262396722E-2</c:v>
                </c:pt>
                <c:pt idx="176">
                  <c:v>5.712537087053126E-2</c:v>
                </c:pt>
                <c:pt idx="177">
                  <c:v>-4.8354864890036056E-2</c:v>
                </c:pt>
                <c:pt idx="178">
                  <c:v>-8.6885485823764985E-2</c:v>
                </c:pt>
                <c:pt idx="179">
                  <c:v>-4.5587472226287569E-2</c:v>
                </c:pt>
                <c:pt idx="180">
                  <c:v>-0.48642247974348402</c:v>
                </c:pt>
                <c:pt idx="181">
                  <c:v>-0.33684490626787827</c:v>
                </c:pt>
                <c:pt idx="182">
                  <c:v>-0.32449885501969472</c:v>
                </c:pt>
                <c:pt idx="183">
                  <c:v>-0.31601988356042332</c:v>
                </c:pt>
                <c:pt idx="184">
                  <c:v>-0.5144724978656291</c:v>
                </c:pt>
                <c:pt idx="185">
                  <c:v>-0.33243525741444563</c:v>
                </c:pt>
                <c:pt idx="186">
                  <c:v>-0.38910712813406773</c:v>
                </c:pt>
                <c:pt idx="187">
                  <c:v>-0.46838604320871091</c:v>
                </c:pt>
                <c:pt idx="188">
                  <c:v>-0.50196149355433273</c:v>
                </c:pt>
                <c:pt idx="189">
                  <c:v>-0.50590841753349169</c:v>
                </c:pt>
                <c:pt idx="190">
                  <c:v>-0.40851195114750699</c:v>
                </c:pt>
                <c:pt idx="191">
                  <c:v>-0.2870403123495634</c:v>
                </c:pt>
                <c:pt idx="192">
                  <c:v>-0.22448235983714335</c:v>
                </c:pt>
                <c:pt idx="193">
                  <c:v>-1.5002666751157792</c:v>
                </c:pt>
                <c:pt idx="194">
                  <c:v>-0.48233871436190717</c:v>
                </c:pt>
                <c:pt idx="195">
                  <c:v>-0.24406317823931056</c:v>
                </c:pt>
                <c:pt idx="196">
                  <c:v>-0.23769465963278044</c:v>
                </c:pt>
                <c:pt idx="197">
                  <c:v>-0.1831556379344032</c:v>
                </c:pt>
                <c:pt idx="198">
                  <c:v>-0.25130829227592688</c:v>
                </c:pt>
                <c:pt idx="199">
                  <c:v>-0.27703584007942167</c:v>
                </c:pt>
                <c:pt idx="200">
                  <c:v>-0.39306327857252243</c:v>
                </c:pt>
                <c:pt idx="201">
                  <c:v>-0.58141512074309942</c:v>
                </c:pt>
                <c:pt idx="202">
                  <c:v>-0.94802253324815611</c:v>
                </c:pt>
                <c:pt idx="203">
                  <c:v>-0.51734606064125777</c:v>
                </c:pt>
                <c:pt idx="204">
                  <c:v>-0.67789809354360142</c:v>
                </c:pt>
                <c:pt idx="205">
                  <c:v>-0.48725245368488296</c:v>
                </c:pt>
                <c:pt idx="206">
                  <c:v>-0.45357929137474989</c:v>
                </c:pt>
                <c:pt idx="207">
                  <c:v>-0.57782893104340338</c:v>
                </c:pt>
                <c:pt idx="208">
                  <c:v>-0.60790141967910716</c:v>
                </c:pt>
                <c:pt idx="209">
                  <c:v>-0.58340416770058445</c:v>
                </c:pt>
                <c:pt idx="210">
                  <c:v>-0.78939226752688629</c:v>
                </c:pt>
                <c:pt idx="211">
                  <c:v>-1.8178228067304087</c:v>
                </c:pt>
                <c:pt idx="212">
                  <c:v>-0.70127403821071199</c:v>
                </c:pt>
                <c:pt idx="213">
                  <c:v>-0.69275958137253879</c:v>
                </c:pt>
                <c:pt idx="214">
                  <c:v>-0.73571793774846872</c:v>
                </c:pt>
                <c:pt idx="215">
                  <c:v>-0.63710258042300993</c:v>
                </c:pt>
                <c:pt idx="216">
                  <c:v>-0.78572993728935592</c:v>
                </c:pt>
                <c:pt idx="217">
                  <c:v>-0.73097029331051677</c:v>
                </c:pt>
                <c:pt idx="218">
                  <c:v>-0.69599424022037415</c:v>
                </c:pt>
                <c:pt idx="219">
                  <c:v>-0.64385362646994371</c:v>
                </c:pt>
                <c:pt idx="220">
                  <c:v>-0.79448438494527163</c:v>
                </c:pt>
                <c:pt idx="221">
                  <c:v>-0.77784154345398959</c:v>
                </c:pt>
                <c:pt idx="222">
                  <c:v>-0.96378805337597562</c:v>
                </c:pt>
                <c:pt idx="223">
                  <c:v>-1.2416838463729263</c:v>
                </c:pt>
                <c:pt idx="224">
                  <c:v>-1.0723690227033411</c:v>
                </c:pt>
                <c:pt idx="225">
                  <c:v>-0.93583020440584341</c:v>
                </c:pt>
                <c:pt idx="226">
                  <c:v>-0.77547234393902575</c:v>
                </c:pt>
                <c:pt idx="227">
                  <c:v>-0.89396136591075959</c:v>
                </c:pt>
                <c:pt idx="228">
                  <c:v>-1.1484143719021005</c:v>
                </c:pt>
                <c:pt idx="229">
                  <c:v>-1.4902108335358317</c:v>
                </c:pt>
                <c:pt idx="230">
                  <c:v>-0.55842537213987287</c:v>
                </c:pt>
                <c:pt idx="231">
                  <c:v>-0.64595695536411835</c:v>
                </c:pt>
                <c:pt idx="232">
                  <c:v>-0.89451183987363891</c:v>
                </c:pt>
                <c:pt idx="233">
                  <c:v>-0.6083040950815003</c:v>
                </c:pt>
                <c:pt idx="234">
                  <c:v>-0.88818343065031913</c:v>
                </c:pt>
                <c:pt idx="235">
                  <c:v>-2.3583008583746552</c:v>
                </c:pt>
                <c:pt idx="236">
                  <c:v>-2.4288662463263377</c:v>
                </c:pt>
                <c:pt idx="237">
                  <c:v>-0.75467574670826909</c:v>
                </c:pt>
                <c:pt idx="238">
                  <c:v>-0.61988373749012804</c:v>
                </c:pt>
                <c:pt idx="239">
                  <c:v>-0.79831173370965447</c:v>
                </c:pt>
                <c:pt idx="240">
                  <c:v>-1.5613563096363237</c:v>
                </c:pt>
                <c:pt idx="241">
                  <c:v>-2.7298644467173321</c:v>
                </c:pt>
                <c:pt idx="242">
                  <c:v>-0.33843235588353754</c:v>
                </c:pt>
                <c:pt idx="243">
                  <c:v>-0.49555535345398799</c:v>
                </c:pt>
                <c:pt idx="244">
                  <c:v>-0.4826566539775754</c:v>
                </c:pt>
                <c:pt idx="245">
                  <c:v>-0.6008548896308904</c:v>
                </c:pt>
                <c:pt idx="246">
                  <c:v>-1.0714755291091218</c:v>
                </c:pt>
                <c:pt idx="247">
                  <c:v>-0.77219659863061751</c:v>
                </c:pt>
                <c:pt idx="248">
                  <c:v>-0.66730242045498833</c:v>
                </c:pt>
                <c:pt idx="249">
                  <c:v>-0.76174044095674887</c:v>
                </c:pt>
                <c:pt idx="250">
                  <c:v>-0.88874222089412624</c:v>
                </c:pt>
                <c:pt idx="251">
                  <c:v>-0.88874222089412624</c:v>
                </c:pt>
                <c:pt idx="252">
                  <c:v>-0.95747768082062035</c:v>
                </c:pt>
                <c:pt idx="253">
                  <c:v>-0.91660788778944402</c:v>
                </c:pt>
                <c:pt idx="254">
                  <c:v>-0.96492412486648793</c:v>
                </c:pt>
                <c:pt idx="255">
                  <c:v>-1.0403962032204108</c:v>
                </c:pt>
                <c:pt idx="256">
                  <c:v>-0.98931903831039281</c:v>
                </c:pt>
                <c:pt idx="257">
                  <c:v>-0.98952056588944193</c:v>
                </c:pt>
                <c:pt idx="258">
                  <c:v>-0.90464722597287439</c:v>
                </c:pt>
                <c:pt idx="259">
                  <c:v>-0.9235807420245461</c:v>
                </c:pt>
                <c:pt idx="260">
                  <c:v>-0.81182362306281619</c:v>
                </c:pt>
                <c:pt idx="261">
                  <c:v>-0.66116160496563958</c:v>
                </c:pt>
                <c:pt idx="262">
                  <c:v>-0.6182438567727051</c:v>
                </c:pt>
                <c:pt idx="263">
                  <c:v>-0.5903534641739927</c:v>
                </c:pt>
                <c:pt idx="264">
                  <c:v>-0.70128069695287742</c:v>
                </c:pt>
                <c:pt idx="265">
                  <c:v>-0.71898076268867073</c:v>
                </c:pt>
                <c:pt idx="266">
                  <c:v>-0.73900332259904489</c:v>
                </c:pt>
                <c:pt idx="267">
                  <c:v>-0.8484879488642032</c:v>
                </c:pt>
                <c:pt idx="268">
                  <c:v>-0.87961141705396217</c:v>
                </c:pt>
                <c:pt idx="269">
                  <c:v>-0.88256824884450802</c:v>
                </c:pt>
                <c:pt idx="270">
                  <c:v>-0.95666297488995011</c:v>
                </c:pt>
                <c:pt idx="271">
                  <c:v>-0.78347857447967695</c:v>
                </c:pt>
                <c:pt idx="272">
                  <c:v>-0.87681196432767061</c:v>
                </c:pt>
                <c:pt idx="273">
                  <c:v>-0.87048860467254396</c:v>
                </c:pt>
                <c:pt idx="274">
                  <c:v>-0.78803975850691077</c:v>
                </c:pt>
                <c:pt idx="275">
                  <c:v>-0.72797294950506175</c:v>
                </c:pt>
                <c:pt idx="276">
                  <c:v>-0.8915222032668989</c:v>
                </c:pt>
                <c:pt idx="277">
                  <c:v>-0.81494723723324924</c:v>
                </c:pt>
                <c:pt idx="278">
                  <c:v>-0.86843530048727668</c:v>
                </c:pt>
                <c:pt idx="279">
                  <c:v>-0.90927664443105083</c:v>
                </c:pt>
                <c:pt idx="280">
                  <c:v>-0.70275101899050985</c:v>
                </c:pt>
                <c:pt idx="281">
                  <c:v>-0.39690063437905426</c:v>
                </c:pt>
                <c:pt idx="282">
                  <c:v>-0.64718188593898585</c:v>
                </c:pt>
                <c:pt idx="283">
                  <c:v>-0.51741242386080344</c:v>
                </c:pt>
                <c:pt idx="284">
                  <c:v>-0.3321185329872266</c:v>
                </c:pt>
                <c:pt idx="285">
                  <c:v>-0.19878177285460946</c:v>
                </c:pt>
                <c:pt idx="286">
                  <c:v>-4.8595440643552902E-2</c:v>
                </c:pt>
                <c:pt idx="287">
                  <c:v>-7.3432881852527693E-2</c:v>
                </c:pt>
                <c:pt idx="288">
                  <c:v>-0.32467552494281526</c:v>
                </c:pt>
                <c:pt idx="289">
                  <c:v>-0.54242463183325196</c:v>
                </c:pt>
                <c:pt idx="290">
                  <c:v>-0.16244056644992161</c:v>
                </c:pt>
                <c:pt idx="291">
                  <c:v>-0.15286951605027116</c:v>
                </c:pt>
                <c:pt idx="292">
                  <c:v>-0.36783963863381458</c:v>
                </c:pt>
                <c:pt idx="293">
                  <c:v>-0.10891175310741118</c:v>
                </c:pt>
                <c:pt idx="294">
                  <c:v>-0.59435928689586648</c:v>
                </c:pt>
                <c:pt idx="295">
                  <c:v>-0.83600755919061354</c:v>
                </c:pt>
                <c:pt idx="296">
                  <c:v>-0.40222473740006864</c:v>
                </c:pt>
                <c:pt idx="297">
                  <c:v>-0.33555431503797523</c:v>
                </c:pt>
                <c:pt idx="298">
                  <c:v>-0.19499229228870371</c:v>
                </c:pt>
                <c:pt idx="299">
                  <c:v>-0.23129279572260433</c:v>
                </c:pt>
                <c:pt idx="300">
                  <c:v>-0.19411141099770049</c:v>
                </c:pt>
                <c:pt idx="301">
                  <c:v>-0.18017095242728889</c:v>
                </c:pt>
                <c:pt idx="302">
                  <c:v>-0.32469839219395169</c:v>
                </c:pt>
                <c:pt idx="303">
                  <c:v>-0.20153834718665981</c:v>
                </c:pt>
                <c:pt idx="304">
                  <c:v>-0.2171012330870235</c:v>
                </c:pt>
                <c:pt idx="305">
                  <c:v>0.10622336021980783</c:v>
                </c:pt>
                <c:pt idx="306">
                  <c:v>-4.7734385212182727E-2</c:v>
                </c:pt>
                <c:pt idx="307">
                  <c:v>0.66806609613003931</c:v>
                </c:pt>
                <c:pt idx="308">
                  <c:v>0.62923064699263631</c:v>
                </c:pt>
                <c:pt idx="309">
                  <c:v>0.70163189878998045</c:v>
                </c:pt>
                <c:pt idx="310">
                  <c:v>0.22150969220240979</c:v>
                </c:pt>
                <c:pt idx="311">
                  <c:v>1.3645718796695705E-2</c:v>
                </c:pt>
                <c:pt idx="312">
                  <c:v>7.3535607319856908E-2</c:v>
                </c:pt>
                <c:pt idx="313">
                  <c:v>-0.17261462490456966</c:v>
                </c:pt>
                <c:pt idx="314">
                  <c:v>-7.0430770566351844E-2</c:v>
                </c:pt>
                <c:pt idx="315">
                  <c:v>-6.2924010652449777E-2</c:v>
                </c:pt>
                <c:pt idx="316">
                  <c:v>1.5432264258375527E-2</c:v>
                </c:pt>
                <c:pt idx="317">
                  <c:v>7.0737168930184585E-2</c:v>
                </c:pt>
                <c:pt idx="318">
                  <c:v>-0.12175249650833531</c:v>
                </c:pt>
                <c:pt idx="319">
                  <c:v>-3.8708326630869122E-2</c:v>
                </c:pt>
                <c:pt idx="320">
                  <c:v>-3.7789131539370914E-3</c:v>
                </c:pt>
                <c:pt idx="321">
                  <c:v>0.14888917826512141</c:v>
                </c:pt>
                <c:pt idx="322">
                  <c:v>-5.1211645193134897E-2</c:v>
                </c:pt>
                <c:pt idx="323">
                  <c:v>4.567936637643351E-4</c:v>
                </c:pt>
                <c:pt idx="324">
                  <c:v>-8.3643995320402693E-3</c:v>
                </c:pt>
                <c:pt idx="325">
                  <c:v>-1.2597354149589774E-2</c:v>
                </c:pt>
                <c:pt idx="326">
                  <c:v>0.21006417950975889</c:v>
                </c:pt>
                <c:pt idx="327">
                  <c:v>0.40370408906461347</c:v>
                </c:pt>
                <c:pt idx="328">
                  <c:v>0.59819668012516147</c:v>
                </c:pt>
                <c:pt idx="329">
                  <c:v>0.54455895302892265</c:v>
                </c:pt>
                <c:pt idx="330">
                  <c:v>0.32763271759239287</c:v>
                </c:pt>
                <c:pt idx="331">
                  <c:v>0.57024090790278414</c:v>
                </c:pt>
                <c:pt idx="332">
                  <c:v>0.15010976948408342</c:v>
                </c:pt>
                <c:pt idx="333">
                  <c:v>3.5715737691588402E-2</c:v>
                </c:pt>
                <c:pt idx="334">
                  <c:v>-0.13831971378623409</c:v>
                </c:pt>
                <c:pt idx="335">
                  <c:v>-0.13698825059966663</c:v>
                </c:pt>
                <c:pt idx="336">
                  <c:v>0.1731816888238403</c:v>
                </c:pt>
                <c:pt idx="337">
                  <c:v>0</c:v>
                </c:pt>
                <c:pt idx="338">
                  <c:v>0.24803837866406472</c:v>
                </c:pt>
                <c:pt idx="339">
                  <c:v>0</c:v>
                </c:pt>
                <c:pt idx="340">
                  <c:v>0.49033418709598731</c:v>
                </c:pt>
                <c:pt idx="341">
                  <c:v>0.68653697605399033</c:v>
                </c:pt>
                <c:pt idx="342">
                  <c:v>0.61390684892968206</c:v>
                </c:pt>
                <c:pt idx="343">
                  <c:v>0.67313730513983716</c:v>
                </c:pt>
                <c:pt idx="344">
                  <c:v>0.34486292595439405</c:v>
                </c:pt>
                <c:pt idx="345">
                  <c:v>0.38608812728268349</c:v>
                </c:pt>
                <c:pt idx="346">
                  <c:v>0.44085746007344778</c:v>
                </c:pt>
                <c:pt idx="347">
                  <c:v>0.49917358693413311</c:v>
                </c:pt>
                <c:pt idx="348">
                  <c:v>0.53235068047203504</c:v>
                </c:pt>
                <c:pt idx="349">
                  <c:v>0.69087127548944249</c:v>
                </c:pt>
                <c:pt idx="350">
                  <c:v>0.88899941221684675</c:v>
                </c:pt>
                <c:pt idx="351">
                  <c:v>0.96662697874435455</c:v>
                </c:pt>
                <c:pt idx="352">
                  <c:v>0.99347438993983139</c:v>
                </c:pt>
                <c:pt idx="353">
                  <c:v>1.4349995340648933</c:v>
                </c:pt>
                <c:pt idx="354">
                  <c:v>0.68510090643267485</c:v>
                </c:pt>
                <c:pt idx="355">
                  <c:v>0.77124601121770253</c:v>
                </c:pt>
                <c:pt idx="356">
                  <c:v>1.0891497565803889</c:v>
                </c:pt>
                <c:pt idx="357">
                  <c:v>1.1546325283150023</c:v>
                </c:pt>
                <c:pt idx="358">
                  <c:v>0</c:v>
                </c:pt>
                <c:pt idx="359">
                  <c:v>0.63933348612646734</c:v>
                </c:pt>
                <c:pt idx="360">
                  <c:v>0.27543061218835868</c:v>
                </c:pt>
                <c:pt idx="361">
                  <c:v>-0.10660595238395068</c:v>
                </c:pt>
                <c:pt idx="362">
                  <c:v>-0.16728114720701204</c:v>
                </c:pt>
                <c:pt idx="363">
                  <c:v>6.2607451280471446E-2</c:v>
                </c:pt>
                <c:pt idx="364">
                  <c:v>0.17222017947469367</c:v>
                </c:pt>
                <c:pt idx="365">
                  <c:v>0.20257982450038259</c:v>
                </c:pt>
                <c:pt idx="366">
                  <c:v>0.36196050761723991</c:v>
                </c:pt>
                <c:pt idx="367">
                  <c:v>0.52235483518340009</c:v>
                </c:pt>
                <c:pt idx="368">
                  <c:v>0.49737148081528815</c:v>
                </c:pt>
                <c:pt idx="369">
                  <c:v>0.28712969680105738</c:v>
                </c:pt>
                <c:pt idx="370">
                  <c:v>0.49600007950152541</c:v>
                </c:pt>
                <c:pt idx="371">
                  <c:v>1.0990290876206188</c:v>
                </c:pt>
                <c:pt idx="372">
                  <c:v>1.7700219622964015</c:v>
                </c:pt>
                <c:pt idx="373">
                  <c:v>1.5973943375038508</c:v>
                </c:pt>
                <c:pt idx="374">
                  <c:v>0.79412875991822707</c:v>
                </c:pt>
                <c:pt idx="375">
                  <c:v>0.32166708787592929</c:v>
                </c:pt>
                <c:pt idx="376">
                  <c:v>0.33612999602144916</c:v>
                </c:pt>
                <c:pt idx="377">
                  <c:v>0.48833583973696526</c:v>
                </c:pt>
                <c:pt idx="378">
                  <c:v>0.43716016544766206</c:v>
                </c:pt>
                <c:pt idx="379">
                  <c:v>6.2085411229522346E-2</c:v>
                </c:pt>
                <c:pt idx="380">
                  <c:v>-1.1240031728317524E-2</c:v>
                </c:pt>
                <c:pt idx="381">
                  <c:v>0.14296759858173419</c:v>
                </c:pt>
                <c:pt idx="382">
                  <c:v>-1.0231594172650871E-2</c:v>
                </c:pt>
                <c:pt idx="383">
                  <c:v>7.3193757174371508E-3</c:v>
                </c:pt>
                <c:pt idx="384">
                  <c:v>2.7394268268710397E-2</c:v>
                </c:pt>
                <c:pt idx="385">
                  <c:v>-6.8272107985060324E-2</c:v>
                </c:pt>
                <c:pt idx="386">
                  <c:v>-0.13081685300820031</c:v>
                </c:pt>
                <c:pt idx="387">
                  <c:v>-5.7943439863902324E-2</c:v>
                </c:pt>
                <c:pt idx="388">
                  <c:v>-8.1114991372552833E-2</c:v>
                </c:pt>
                <c:pt idx="389">
                  <c:v>-2.9413406397658577E-3</c:v>
                </c:pt>
                <c:pt idx="390">
                  <c:v>0.19627381648655404</c:v>
                </c:pt>
                <c:pt idx="391">
                  <c:v>0.15199838857245479</c:v>
                </c:pt>
                <c:pt idx="392">
                  <c:v>-0.13156073180164402</c:v>
                </c:pt>
                <c:pt idx="393">
                  <c:v>0.46168436558551768</c:v>
                </c:pt>
                <c:pt idx="394">
                  <c:v>0.57463228864140781</c:v>
                </c:pt>
                <c:pt idx="395">
                  <c:v>0.57881007101737381</c:v>
                </c:pt>
                <c:pt idx="396">
                  <c:v>0.53476599738395936</c:v>
                </c:pt>
                <c:pt idx="397">
                  <c:v>0.13359050342770293</c:v>
                </c:pt>
                <c:pt idx="398">
                  <c:v>0.2170673248644561</c:v>
                </c:pt>
                <c:pt idx="399">
                  <c:v>-8.820638639067685E-2</c:v>
                </c:pt>
                <c:pt idx="400">
                  <c:v>-5.9444719514628395E-2</c:v>
                </c:pt>
                <c:pt idx="401">
                  <c:v>2.9362715755609585E-3</c:v>
                </c:pt>
                <c:pt idx="402">
                  <c:v>0.79908265197864425</c:v>
                </c:pt>
                <c:pt idx="403">
                  <c:v>1.7413049177596518</c:v>
                </c:pt>
                <c:pt idx="404">
                  <c:v>2.374745487377889</c:v>
                </c:pt>
                <c:pt idx="405">
                  <c:v>2.9532333822552941</c:v>
                </c:pt>
                <c:pt idx="406">
                  <c:v>3.4498852089882464</c:v>
                </c:pt>
                <c:pt idx="407">
                  <c:v>4.6487885076678435</c:v>
                </c:pt>
                <c:pt idx="408">
                  <c:v>4.7596249261882768</c:v>
                </c:pt>
                <c:pt idx="409">
                  <c:v>4.4670536320268148</c:v>
                </c:pt>
                <c:pt idx="410">
                  <c:v>4.849017354636846</c:v>
                </c:pt>
                <c:pt idx="411">
                  <c:v>5.1000727703959248</c:v>
                </c:pt>
                <c:pt idx="412">
                  <c:v>1.5474066939687461</c:v>
                </c:pt>
                <c:pt idx="413">
                  <c:v>1.6193891746993769</c:v>
                </c:pt>
                <c:pt idx="414">
                  <c:v>0.91151881520459599</c:v>
                </c:pt>
                <c:pt idx="415">
                  <c:v>1.1664252285831369</c:v>
                </c:pt>
                <c:pt idx="416">
                  <c:v>1.0703041597824186</c:v>
                </c:pt>
                <c:pt idx="417">
                  <c:v>1.1205076203079445</c:v>
                </c:pt>
                <c:pt idx="418">
                  <c:v>0.87742514766875213</c:v>
                </c:pt>
                <c:pt idx="419">
                  <c:v>0.63911923387128344</c:v>
                </c:pt>
                <c:pt idx="420">
                  <c:v>0.88657630356989048</c:v>
                </c:pt>
                <c:pt idx="421">
                  <c:v>0.91563761840254121</c:v>
                </c:pt>
                <c:pt idx="422">
                  <c:v>2.8768825824629043</c:v>
                </c:pt>
                <c:pt idx="423">
                  <c:v>2.1003549681640825</c:v>
                </c:pt>
                <c:pt idx="424">
                  <c:v>2.2143989174861209</c:v>
                </c:pt>
                <c:pt idx="425">
                  <c:v>2.2310536900933298</c:v>
                </c:pt>
                <c:pt idx="426">
                  <c:v>1.4461662511469271</c:v>
                </c:pt>
                <c:pt idx="427">
                  <c:v>2.1258885789224911</c:v>
                </c:pt>
                <c:pt idx="428">
                  <c:v>1.6913908635087167</c:v>
                </c:pt>
                <c:pt idx="429">
                  <c:v>1.1190209180978155</c:v>
                </c:pt>
                <c:pt idx="430">
                  <c:v>1.1707647107889931</c:v>
                </c:pt>
                <c:pt idx="431">
                  <c:v>1.0873332900822081</c:v>
                </c:pt>
                <c:pt idx="432">
                  <c:v>1.5971582119653027</c:v>
                </c:pt>
                <c:pt idx="433">
                  <c:v>1.8605461274908617</c:v>
                </c:pt>
                <c:pt idx="434">
                  <c:v>1.4324445106509758</c:v>
                </c:pt>
                <c:pt idx="435">
                  <c:v>1.4983923271723063</c:v>
                </c:pt>
                <c:pt idx="436">
                  <c:v>1.3122277097251029</c:v>
                </c:pt>
                <c:pt idx="437">
                  <c:v>2.5057328490070931</c:v>
                </c:pt>
                <c:pt idx="438">
                  <c:v>2.8459407120512439</c:v>
                </c:pt>
                <c:pt idx="439">
                  <c:v>2.3987349459716509</c:v>
                </c:pt>
                <c:pt idx="440">
                  <c:v>1.4408873712314796</c:v>
                </c:pt>
                <c:pt idx="441">
                  <c:v>1.7959000332305859</c:v>
                </c:pt>
                <c:pt idx="442">
                  <c:v>1.9557842990179675</c:v>
                </c:pt>
                <c:pt idx="443">
                  <c:v>1.9063387839412858</c:v>
                </c:pt>
                <c:pt idx="444">
                  <c:v>1.1690780894792112</c:v>
                </c:pt>
                <c:pt idx="445">
                  <c:v>1.1264364102149855</c:v>
                </c:pt>
                <c:pt idx="446">
                  <c:v>1.2949721315069758</c:v>
                </c:pt>
                <c:pt idx="447">
                  <c:v>1.8579456939427859</c:v>
                </c:pt>
                <c:pt idx="448">
                  <c:v>2.4925210888906841</c:v>
                </c:pt>
                <c:pt idx="449">
                  <c:v>1.8512987987121641</c:v>
                </c:pt>
                <c:pt idx="450">
                  <c:v>1.9021013882317643</c:v>
                </c:pt>
                <c:pt idx="451">
                  <c:v>2.068753822541745</c:v>
                </c:pt>
                <c:pt idx="452">
                  <c:v>2.5379846064498652</c:v>
                </c:pt>
                <c:pt idx="453">
                  <c:v>3.0093036174613266</c:v>
                </c:pt>
                <c:pt idx="454">
                  <c:v>2.5568076173511431</c:v>
                </c:pt>
                <c:pt idx="455">
                  <c:v>2.4049472381822481</c:v>
                </c:pt>
                <c:pt idx="456">
                  <c:v>2.4083629260140897</c:v>
                </c:pt>
                <c:pt idx="457">
                  <c:v>3.1340404970193072</c:v>
                </c:pt>
                <c:pt idx="458">
                  <c:v>3.2668391344169572</c:v>
                </c:pt>
                <c:pt idx="459">
                  <c:v>2.8743472202774329</c:v>
                </c:pt>
                <c:pt idx="460">
                  <c:v>3.2299184871808411</c:v>
                </c:pt>
                <c:pt idx="461">
                  <c:v>3.6634996568243743</c:v>
                </c:pt>
                <c:pt idx="462">
                  <c:v>4.5917692095445446</c:v>
                </c:pt>
                <c:pt idx="463">
                  <c:v>4.198366269943401</c:v>
                </c:pt>
                <c:pt idx="464">
                  <c:v>3.8803569813788164</c:v>
                </c:pt>
                <c:pt idx="465">
                  <c:v>3.8806723195674304</c:v>
                </c:pt>
                <c:pt idx="466">
                  <c:v>3.7918304222517465</c:v>
                </c:pt>
                <c:pt idx="467">
                  <c:v>4.1680010573103967</c:v>
                </c:pt>
                <c:pt idx="468">
                  <c:v>3.9786868483107378</c:v>
                </c:pt>
                <c:pt idx="469">
                  <c:v>3.3861014693368392</c:v>
                </c:pt>
                <c:pt idx="470">
                  <c:v>3.3464337801397228</c:v>
                </c:pt>
                <c:pt idx="471">
                  <c:v>4.0798454842875795</c:v>
                </c:pt>
                <c:pt idx="472">
                  <c:v>4.7424256720526001</c:v>
                </c:pt>
                <c:pt idx="473">
                  <c:v>4.2741279598275828</c:v>
                </c:pt>
                <c:pt idx="474">
                  <c:v>3.561288481498273</c:v>
                </c:pt>
                <c:pt idx="475">
                  <c:v>4.0324214605766731</c:v>
                </c:pt>
                <c:pt idx="476">
                  <c:v>4.0922474322654292</c:v>
                </c:pt>
                <c:pt idx="477">
                  <c:v>5.419354838709677</c:v>
                </c:pt>
                <c:pt idx="478">
                  <c:v>4.5385810317885884</c:v>
                </c:pt>
                <c:pt idx="479">
                  <c:v>4.1569430668289886</c:v>
                </c:pt>
                <c:pt idx="480">
                  <c:v>4.3087034867798781</c:v>
                </c:pt>
                <c:pt idx="481">
                  <c:v>4.7362948677527514</c:v>
                </c:pt>
                <c:pt idx="482">
                  <c:v>6.5650334354392488</c:v>
                </c:pt>
                <c:pt idx="483">
                  <c:v>6.1699901292466253</c:v>
                </c:pt>
                <c:pt idx="484">
                  <c:v>4.4053125970276517</c:v>
                </c:pt>
                <c:pt idx="485">
                  <c:v>4.3093948255008367</c:v>
                </c:pt>
                <c:pt idx="486">
                  <c:v>4.3428627038449594</c:v>
                </c:pt>
                <c:pt idx="487">
                  <c:v>4.417741404798206</c:v>
                </c:pt>
                <c:pt idx="488">
                  <c:v>5.8026034691295667</c:v>
                </c:pt>
                <c:pt idx="489">
                  <c:v>4.8146661785355143</c:v>
                </c:pt>
                <c:pt idx="490">
                  <c:v>4.0994211938514011</c:v>
                </c:pt>
                <c:pt idx="491">
                  <c:v>3.9821306924820079</c:v>
                </c:pt>
                <c:pt idx="492">
                  <c:v>4.4046712258639173</c:v>
                </c:pt>
                <c:pt idx="493">
                  <c:v>4.3781149349292816</c:v>
                </c:pt>
                <c:pt idx="494">
                  <c:v>3.6373027733968772</c:v>
                </c:pt>
                <c:pt idx="495">
                  <c:v>3.8195421060001884</c:v>
                </c:pt>
                <c:pt idx="496">
                  <c:v>4.0411108279786871</c:v>
                </c:pt>
                <c:pt idx="497">
                  <c:v>4.6100325296198603</c:v>
                </c:pt>
                <c:pt idx="498">
                  <c:v>4.7495265184124076</c:v>
                </c:pt>
                <c:pt idx="499">
                  <c:v>3.9591187388516609</c:v>
                </c:pt>
                <c:pt idx="500">
                  <c:v>3.7910941843834869</c:v>
                </c:pt>
                <c:pt idx="501">
                  <c:v>2.989648831619617</c:v>
                </c:pt>
                <c:pt idx="502">
                  <c:v>4.0030815648830389</c:v>
                </c:pt>
                <c:pt idx="503">
                  <c:v>4.1868624150269982</c:v>
                </c:pt>
                <c:pt idx="504">
                  <c:v>4.0598007561332343</c:v>
                </c:pt>
              </c:numCache>
            </c:numRef>
          </c:val>
          <c:smooth val="0"/>
          <c:extLst>
            <c:ext xmlns:c16="http://schemas.microsoft.com/office/drawing/2014/chart" uri="{C3380CC4-5D6E-409C-BE32-E72D297353CC}">
              <c16:uniqueId val="{00000000-F590-4F0F-A599-F5C0E686AE2B}"/>
            </c:ext>
          </c:extLst>
        </c:ser>
        <c:dLbls>
          <c:showLegendKey val="0"/>
          <c:showVal val="0"/>
          <c:showCatName val="0"/>
          <c:showSerName val="0"/>
          <c:showPercent val="0"/>
          <c:showBubbleSize val="0"/>
        </c:dLbls>
        <c:smooth val="0"/>
        <c:axId val="118076928"/>
        <c:axId val="117798528"/>
      </c:lineChart>
      <c:dateAx>
        <c:axId val="118076928"/>
        <c:scaling>
          <c:orientation val="minMax"/>
        </c:scaling>
        <c:delete val="0"/>
        <c:axPos val="b"/>
        <c:numFmt formatCode="[$-409]mmm\-yy;@" sourceLinked="0"/>
        <c:majorTickMark val="none"/>
        <c:minorTickMark val="none"/>
        <c:tickLblPos val="low"/>
        <c:txPr>
          <a:bodyPr rot="0" vert="horz"/>
          <a:lstStyle/>
          <a:p>
            <a:pPr>
              <a:defRPr/>
            </a:pPr>
            <a:endParaRPr lang="en-US"/>
          </a:p>
        </c:txPr>
        <c:crossAx val="117798528"/>
        <c:crosses val="autoZero"/>
        <c:auto val="1"/>
        <c:lblOffset val="100"/>
        <c:baseTimeUnit val="days"/>
        <c:majorUnit val="117"/>
        <c:majorTimeUnit val="days"/>
        <c:minorUnit val="117"/>
        <c:minorTimeUnit val="days"/>
      </c:dateAx>
      <c:valAx>
        <c:axId val="117798528"/>
        <c:scaling>
          <c:orientation val="minMax"/>
        </c:scaling>
        <c:delete val="0"/>
        <c:axPos val="l"/>
        <c:numFmt formatCode="0_);\(0\)" sourceLinked="0"/>
        <c:majorTickMark val="none"/>
        <c:minorTickMark val="none"/>
        <c:tickLblPos val="nextTo"/>
        <c:crossAx val="118076928"/>
        <c:crosses val="autoZero"/>
        <c:crossBetween val="between"/>
      </c:valAx>
    </c:plotArea>
    <c:plotVisOnly val="1"/>
    <c:dispBlanksAs val="gap"/>
    <c:showDLblsOverMax val="0"/>
  </c:chart>
  <c:spPr>
    <a:ln>
      <a:noFill/>
    </a:ln>
  </c:spPr>
  <c:txPr>
    <a:bodyPr/>
    <a:lstStyle/>
    <a:p>
      <a:pPr>
        <a:defRPr sz="900">
          <a:latin typeface="Calibri"/>
          <a:ea typeface="Calibri"/>
          <a:cs typeface="Calibri"/>
        </a:defRPr>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1376085504342019E-2"/>
          <c:y val="0.17033278859010548"/>
          <c:w val="0.95206286714160726"/>
          <c:h val="0.55349328975387513"/>
        </c:manualLayout>
      </c:layout>
      <c:barChart>
        <c:barDir val="col"/>
        <c:grouping val="clustered"/>
        <c:varyColors val="0"/>
        <c:ser>
          <c:idx val="0"/>
          <c:order val="0"/>
          <c:tx>
            <c:strRef>
              <c:f>Sheet1!$D$4</c:f>
              <c:strCache>
                <c:ptCount val="1"/>
                <c:pt idx="0">
                  <c:v>Amt. of Transactions of Debit Cards via POS (INR b)</c:v>
                </c:pt>
              </c:strCache>
            </c:strRef>
          </c:tx>
          <c:spPr>
            <a:solidFill>
              <a:srgbClr val="CCCCFF"/>
            </a:solidFill>
            <a:ln w="25400">
              <a:noFill/>
            </a:ln>
          </c:spPr>
          <c:invertIfNegative val="0"/>
          <c:dLbls>
            <c:spPr>
              <a:noFill/>
              <a:ln>
                <a:noFill/>
              </a:ln>
              <a:effectLst/>
            </c:spPr>
            <c:txPr>
              <a:bodyPr/>
              <a:lstStyle/>
              <a:p>
                <a:pPr>
                  <a:defRPr sz="9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Sheet1!$E$3:$Q$3</c:f>
              <c:strCache>
                <c:ptCount val="13"/>
                <c:pt idx="0">
                  <c:v>Jan 16</c:v>
                </c:pt>
                <c:pt idx="1">
                  <c:v>Feb 16</c:v>
                </c:pt>
                <c:pt idx="2">
                  <c:v>Mar-16</c:v>
                </c:pt>
                <c:pt idx="3">
                  <c:v>Apr-16</c:v>
                </c:pt>
                <c:pt idx="4">
                  <c:v>May-16</c:v>
                </c:pt>
                <c:pt idx="5">
                  <c:v>Jun-16</c:v>
                </c:pt>
                <c:pt idx="6">
                  <c:v>Jul-16</c:v>
                </c:pt>
                <c:pt idx="7">
                  <c:v>Aug-16</c:v>
                </c:pt>
                <c:pt idx="8">
                  <c:v>Sep-16</c:v>
                </c:pt>
                <c:pt idx="9">
                  <c:v>Oct-16</c:v>
                </c:pt>
                <c:pt idx="10">
                  <c:v>Nov-16</c:v>
                </c:pt>
                <c:pt idx="11">
                  <c:v>Dec-16</c:v>
                </c:pt>
                <c:pt idx="12">
                  <c:v>Jan-17</c:v>
                </c:pt>
              </c:strCache>
            </c:strRef>
          </c:cat>
          <c:val>
            <c:numRef>
              <c:f>Sheet1!$E$4:$Q$4</c:f>
              <c:numCache>
                <c:formatCode>0</c:formatCode>
                <c:ptCount val="13"/>
                <c:pt idx="0">
                  <c:v>146.10752947648001</c:v>
                </c:pt>
                <c:pt idx="1">
                  <c:v>129.61038978787994</c:v>
                </c:pt>
                <c:pt idx="2">
                  <c:v>134.63190649853004</c:v>
                </c:pt>
                <c:pt idx="3">
                  <c:v>148.03383090078</c:v>
                </c:pt>
                <c:pt idx="4">
                  <c:v>155.14763174307998</c:v>
                </c:pt>
                <c:pt idx="5">
                  <c:v>155.00541406486997</c:v>
                </c:pt>
                <c:pt idx="6">
                  <c:v>170.91923477069997</c:v>
                </c:pt>
                <c:pt idx="7">
                  <c:v>183.70492582044</c:v>
                </c:pt>
                <c:pt idx="8">
                  <c:v>159.32118069702</c:v>
                </c:pt>
                <c:pt idx="9">
                  <c:v>219.41283516585997</c:v>
                </c:pt>
                <c:pt idx="10">
                  <c:v>321.74276449436007</c:v>
                </c:pt>
                <c:pt idx="11">
                  <c:v>580.31245734832009</c:v>
                </c:pt>
                <c:pt idx="12">
                  <c:v>490.04189896337999</c:v>
                </c:pt>
              </c:numCache>
            </c:numRef>
          </c:val>
          <c:extLst>
            <c:ext xmlns:c16="http://schemas.microsoft.com/office/drawing/2014/chart" uri="{C3380CC4-5D6E-409C-BE32-E72D297353CC}">
              <c16:uniqueId val="{00000000-312C-4678-8F30-4F08C60DD7C8}"/>
            </c:ext>
          </c:extLst>
        </c:ser>
        <c:dLbls>
          <c:showLegendKey val="0"/>
          <c:showVal val="0"/>
          <c:showCatName val="0"/>
          <c:showSerName val="0"/>
          <c:showPercent val="0"/>
          <c:showBubbleSize val="0"/>
        </c:dLbls>
        <c:gapWidth val="50"/>
        <c:axId val="118077440"/>
        <c:axId val="117800256"/>
      </c:barChart>
      <c:catAx>
        <c:axId val="118077440"/>
        <c:scaling>
          <c:orientation val="minMax"/>
        </c:scaling>
        <c:delete val="0"/>
        <c:axPos val="b"/>
        <c:numFmt formatCode="General" sourceLinked="1"/>
        <c:majorTickMark val="none"/>
        <c:minorTickMark val="none"/>
        <c:tickLblPos val="nextTo"/>
        <c:spPr>
          <a:ln>
            <a:solidFill>
              <a:srgbClr val="000000"/>
            </a:solidFill>
            <a:prstDash val="solid"/>
          </a:ln>
        </c:spPr>
        <c:txPr>
          <a:bodyPr rot="-5400000" vert="horz"/>
          <a:lstStyle/>
          <a:p>
            <a:pPr>
              <a:defRPr sz="900"/>
            </a:pPr>
            <a:endParaRPr lang="en-US"/>
          </a:p>
        </c:txPr>
        <c:crossAx val="117800256"/>
        <c:crosses val="autoZero"/>
        <c:auto val="1"/>
        <c:lblAlgn val="ctr"/>
        <c:lblOffset val="100"/>
        <c:noMultiLvlLbl val="0"/>
      </c:catAx>
      <c:valAx>
        <c:axId val="117800256"/>
        <c:scaling>
          <c:orientation val="minMax"/>
        </c:scaling>
        <c:delete val="0"/>
        <c:axPos val="l"/>
        <c:numFmt formatCode="0" sourceLinked="1"/>
        <c:majorTickMark val="none"/>
        <c:minorTickMark val="none"/>
        <c:tickLblPos val="none"/>
        <c:spPr>
          <a:ln w="9525">
            <a:noFill/>
          </a:ln>
        </c:spPr>
        <c:crossAx val="118077440"/>
        <c:crosses val="autoZero"/>
        <c:crossBetween val="between"/>
      </c:valAx>
      <c:spPr>
        <a:noFill/>
        <a:ln w="25400">
          <a:noFill/>
        </a:ln>
      </c:spPr>
    </c:plotArea>
    <c:legend>
      <c:legendPos val="t"/>
      <c:layout>
        <c:manualLayout>
          <c:xMode val="edge"/>
          <c:yMode val="edge"/>
          <c:x val="0"/>
          <c:y val="3.1446540880503145E-2"/>
          <c:w val="0.95946131733533313"/>
          <c:h val="0.11367913647555225"/>
        </c:manualLayout>
      </c:layout>
      <c:overlay val="0"/>
    </c:legend>
    <c:plotVisOnly val="1"/>
    <c:dispBlanksAs val="gap"/>
    <c:showDLblsOverMax val="0"/>
  </c:chart>
  <c:spPr>
    <a:ln w="9525">
      <a:noFill/>
    </a:ln>
  </c:spPr>
  <c:txPr>
    <a:bodyPr/>
    <a:lstStyle/>
    <a:p>
      <a:pPr>
        <a:defRPr sz="1000">
          <a:latin typeface="Calibri"/>
          <a:ea typeface="Calibri"/>
          <a:cs typeface="Calibri"/>
        </a:defRPr>
      </a:pPr>
      <a:endParaRPr lang="en-US"/>
    </a:p>
  </c:tx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1350768653918259E-2"/>
          <c:y val="8.3728525411596283E-2"/>
          <c:w val="0.97317147856517938"/>
          <c:h val="0.6752392680772723"/>
        </c:manualLayout>
      </c:layout>
      <c:barChart>
        <c:barDir val="col"/>
        <c:grouping val="clustered"/>
        <c:varyColors val="0"/>
        <c:ser>
          <c:idx val="0"/>
          <c:order val="0"/>
          <c:tx>
            <c:strRef>
              <c:f>Others!$A$23</c:f>
              <c:strCache>
                <c:ptCount val="1"/>
                <c:pt idx="0">
                  <c:v>No. of POS terminals</c:v>
                </c:pt>
              </c:strCache>
            </c:strRef>
          </c:tx>
          <c:spPr>
            <a:solidFill>
              <a:srgbClr val="CCCCFF"/>
            </a:solidFill>
            <a:ln w="25400">
              <a:noFill/>
            </a:ln>
          </c:spPr>
          <c:invertIfNegative val="0"/>
          <c:dLbls>
            <c:spPr>
              <a:noFill/>
              <a:ln>
                <a:noFill/>
              </a:ln>
              <a:effectLst/>
            </c:spPr>
            <c:txPr>
              <a:bodyPr rot="-5400000" vert="horz"/>
              <a:lstStyle/>
              <a:p>
                <a:pPr>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Others!$B$22:$P$22</c:f>
              <c:strCache>
                <c:ptCount val="15"/>
                <c:pt idx="0">
                  <c:v>Jan 16</c:v>
                </c:pt>
                <c:pt idx="1">
                  <c:v>Feb 16</c:v>
                </c:pt>
                <c:pt idx="2">
                  <c:v>Mar-16</c:v>
                </c:pt>
                <c:pt idx="3">
                  <c:v>Apr-16</c:v>
                </c:pt>
                <c:pt idx="4">
                  <c:v>May-16</c:v>
                </c:pt>
                <c:pt idx="5">
                  <c:v>Jun-16</c:v>
                </c:pt>
                <c:pt idx="6">
                  <c:v>Jul-16</c:v>
                </c:pt>
                <c:pt idx="7">
                  <c:v>Aug-16</c:v>
                </c:pt>
                <c:pt idx="8">
                  <c:v>Sep-16</c:v>
                </c:pt>
                <c:pt idx="9">
                  <c:v>Oct-16</c:v>
                </c:pt>
                <c:pt idx="10">
                  <c:v>Nov-16</c:v>
                </c:pt>
                <c:pt idx="11">
                  <c:v>Dec-16</c:v>
                </c:pt>
                <c:pt idx="12">
                  <c:v>Jan-17</c:v>
                </c:pt>
                <c:pt idx="13">
                  <c:v>Feb 17</c:v>
                </c:pt>
                <c:pt idx="14">
                  <c:v>Mar-17</c:v>
                </c:pt>
              </c:strCache>
            </c:strRef>
          </c:cat>
          <c:val>
            <c:numRef>
              <c:f>Others!$B$23:$P$23</c:f>
              <c:numCache>
                <c:formatCode>_(* #,##0_);_(* \(#,##0\);_(* "-"??_);_(@_)</c:formatCode>
                <c:ptCount val="15"/>
                <c:pt idx="0">
                  <c:v>1337310</c:v>
                </c:pt>
                <c:pt idx="1">
                  <c:v>1363476</c:v>
                </c:pt>
                <c:pt idx="2">
                  <c:v>1385668</c:v>
                </c:pt>
                <c:pt idx="3">
                  <c:v>1403438</c:v>
                </c:pt>
                <c:pt idx="4">
                  <c:v>1418324</c:v>
                </c:pt>
                <c:pt idx="5">
                  <c:v>1432727</c:v>
                </c:pt>
                <c:pt idx="6">
                  <c:v>1443899</c:v>
                </c:pt>
                <c:pt idx="7">
                  <c:v>1461972</c:v>
                </c:pt>
                <c:pt idx="8">
                  <c:v>1477854</c:v>
                </c:pt>
                <c:pt idx="9">
                  <c:v>1512068</c:v>
                </c:pt>
                <c:pt idx="10">
                  <c:v>1590714</c:v>
                </c:pt>
                <c:pt idx="11">
                  <c:v>1767733</c:v>
                </c:pt>
                <c:pt idx="12">
                  <c:v>2015847</c:v>
                </c:pt>
                <c:pt idx="13">
                  <c:v>2224977</c:v>
                </c:pt>
                <c:pt idx="14">
                  <c:v>2528758</c:v>
                </c:pt>
              </c:numCache>
            </c:numRef>
          </c:val>
          <c:extLst>
            <c:ext xmlns:c16="http://schemas.microsoft.com/office/drawing/2014/chart" uri="{C3380CC4-5D6E-409C-BE32-E72D297353CC}">
              <c16:uniqueId val="{00000000-85EF-4DE4-BDE1-C62B2D252757}"/>
            </c:ext>
          </c:extLst>
        </c:ser>
        <c:dLbls>
          <c:showLegendKey val="0"/>
          <c:showVal val="0"/>
          <c:showCatName val="0"/>
          <c:showSerName val="0"/>
          <c:showPercent val="0"/>
          <c:showBubbleSize val="0"/>
        </c:dLbls>
        <c:gapWidth val="50"/>
        <c:axId val="118078464"/>
        <c:axId val="118113408"/>
      </c:barChart>
      <c:catAx>
        <c:axId val="118078464"/>
        <c:scaling>
          <c:orientation val="minMax"/>
        </c:scaling>
        <c:delete val="0"/>
        <c:axPos val="b"/>
        <c:numFmt formatCode="General" sourceLinked="1"/>
        <c:majorTickMark val="none"/>
        <c:minorTickMark val="none"/>
        <c:tickLblPos val="nextTo"/>
        <c:spPr>
          <a:ln>
            <a:solidFill>
              <a:srgbClr val="000000"/>
            </a:solidFill>
            <a:prstDash val="solid"/>
          </a:ln>
        </c:spPr>
        <c:txPr>
          <a:bodyPr rot="-5400000" vert="horz"/>
          <a:lstStyle/>
          <a:p>
            <a:pPr>
              <a:defRPr/>
            </a:pPr>
            <a:endParaRPr lang="en-US"/>
          </a:p>
        </c:txPr>
        <c:crossAx val="118113408"/>
        <c:crosses val="autoZero"/>
        <c:auto val="1"/>
        <c:lblAlgn val="ctr"/>
        <c:lblOffset val="100"/>
        <c:noMultiLvlLbl val="0"/>
      </c:catAx>
      <c:valAx>
        <c:axId val="118113408"/>
        <c:scaling>
          <c:orientation val="minMax"/>
        </c:scaling>
        <c:delete val="0"/>
        <c:axPos val="l"/>
        <c:numFmt formatCode="_(* #,##0_);_(* \(#,##0\);_(* &quot;-&quot;??_);_(@_)" sourceLinked="1"/>
        <c:majorTickMark val="none"/>
        <c:minorTickMark val="none"/>
        <c:tickLblPos val="none"/>
        <c:spPr>
          <a:ln w="9525">
            <a:noFill/>
          </a:ln>
        </c:spPr>
        <c:crossAx val="118078464"/>
        <c:crosses val="autoZero"/>
        <c:crossBetween val="between"/>
      </c:valAx>
      <c:spPr>
        <a:noFill/>
        <a:ln w="25400">
          <a:noFill/>
        </a:ln>
      </c:spPr>
    </c:plotArea>
    <c:legend>
      <c:legendPos val="t"/>
      <c:layout>
        <c:manualLayout>
          <c:xMode val="edge"/>
          <c:yMode val="edge"/>
          <c:x val="2.2459692538432708E-2"/>
          <c:y val="3.787878787878788E-2"/>
          <c:w val="0.407461567304087"/>
          <c:h val="0.10653483655452159"/>
        </c:manualLayout>
      </c:layout>
      <c:overlay val="0"/>
    </c:legend>
    <c:plotVisOnly val="1"/>
    <c:dispBlanksAs val="gap"/>
    <c:showDLblsOverMax val="0"/>
  </c:chart>
  <c:spPr>
    <a:ln w="9525">
      <a:noFill/>
    </a:ln>
  </c:spPr>
  <c:txPr>
    <a:bodyPr/>
    <a:lstStyle/>
    <a:p>
      <a:pPr>
        <a:defRPr sz="900">
          <a:latin typeface="Calibri"/>
          <a:ea typeface="Calibri"/>
          <a:cs typeface="Calibri"/>
        </a:defRPr>
      </a:pPr>
      <a:endParaRPr lang="en-US"/>
    </a:p>
  </c:txPr>
  <c:externalData r:id="rId1">
    <c:autoUpdate val="0"/>
  </c:externalData>
  <c:userShapes r:id="rId2"/>
</c:chartSpace>
</file>

<file path=ppt/drawings/_rels/drawing6.xml.rels><?xml version="1.0" encoding="UTF-8" standalone="yes"?>
<Relationships xmlns="http://schemas.openxmlformats.org/package/2006/relationships"><Relationship Id="rId1" Type="http://schemas.openxmlformats.org/officeDocument/2006/relationships/image" Target="../media/image9.png"/></Relationships>
</file>

<file path=ppt/drawings/drawing1.xml><?xml version="1.0" encoding="utf-8"?>
<c:userShapes xmlns:c="http://schemas.openxmlformats.org/drawingml/2006/chart">
  <cdr:relSizeAnchor xmlns:cdr="http://schemas.openxmlformats.org/drawingml/2006/chartDrawing">
    <cdr:from>
      <cdr:x>0.79278</cdr:x>
      <cdr:y>0.14299</cdr:y>
    </cdr:from>
    <cdr:to>
      <cdr:x>0.99901</cdr:x>
      <cdr:y>0.44527</cdr:y>
    </cdr:to>
    <cdr:sp macro="" textlink="">
      <cdr:nvSpPr>
        <cdr:cNvPr id="2" name="TextBox 1"/>
        <cdr:cNvSpPr txBox="1"/>
      </cdr:nvSpPr>
      <cdr:spPr>
        <a:xfrm xmlns:a="http://schemas.openxmlformats.org/drawingml/2006/main">
          <a:off x="2539727" y="300715"/>
          <a:ext cx="660673" cy="635731"/>
        </a:xfrm>
        <a:prstGeom xmlns:a="http://schemas.openxmlformats.org/drawingml/2006/main" prst="rect">
          <a:avLst/>
        </a:prstGeom>
      </cdr:spPr>
      <cdr:txBody>
        <a:bodyPr xmlns:a="http://schemas.openxmlformats.org/drawingml/2006/main" vertOverflow="clip" wrap="square" lIns="0" tIns="0" rIns="0" bIns="0" rtlCol="0"/>
        <a:lstStyle xmlns:a="http://schemas.openxmlformats.org/drawingml/2006/main"/>
        <a:p xmlns:a="http://schemas.openxmlformats.org/drawingml/2006/main">
          <a:pPr algn="ctr"/>
          <a:r>
            <a:rPr lang="en-US" sz="900" b="1">
              <a:solidFill>
                <a:srgbClr val="000099"/>
              </a:solidFill>
            </a:rPr>
            <a:t>Inflation has  softened</a:t>
          </a:r>
          <a:r>
            <a:rPr lang="en-US" sz="900" b="1" baseline="0">
              <a:solidFill>
                <a:srgbClr val="000099"/>
              </a:solidFill>
            </a:rPr>
            <a:t> over the last</a:t>
          </a:r>
        </a:p>
        <a:p xmlns:a="http://schemas.openxmlformats.org/drawingml/2006/main">
          <a:pPr algn="ctr"/>
          <a:r>
            <a:rPr lang="en-US" sz="900" b="1" baseline="0">
              <a:solidFill>
                <a:srgbClr val="000099"/>
              </a:solidFill>
            </a:rPr>
            <a:t> 3 years</a:t>
          </a:r>
          <a:endParaRPr lang="en-US" sz="900" b="1">
            <a:solidFill>
              <a:srgbClr val="000099"/>
            </a:solidFill>
          </a:endParaRPr>
        </a:p>
      </cdr:txBody>
    </cdr:sp>
  </cdr:relSizeAnchor>
  <cdr:relSizeAnchor xmlns:cdr="http://schemas.openxmlformats.org/drawingml/2006/chartDrawing">
    <cdr:from>
      <cdr:x>0.16582</cdr:x>
      <cdr:y>0.19462</cdr:y>
    </cdr:from>
    <cdr:to>
      <cdr:x>0.90522</cdr:x>
      <cdr:y>0.49689</cdr:y>
    </cdr:to>
    <cdr:cxnSp macro="">
      <cdr:nvCxnSpPr>
        <cdr:cNvPr id="4" name="Straight Arrow Connector 3">
          <a:extLst xmlns:a="http://schemas.openxmlformats.org/drawingml/2006/main">
            <a:ext uri="{FF2B5EF4-FFF2-40B4-BE49-F238E27FC236}">
              <a16:creationId xmlns:a16="http://schemas.microsoft.com/office/drawing/2014/main" id="{4320785D-1E4A-4D4C-8BD0-D0BD6DBE7320}"/>
            </a:ext>
          </a:extLst>
        </cdr:cNvPr>
        <cdr:cNvCxnSpPr/>
      </cdr:nvCxnSpPr>
      <cdr:spPr>
        <a:xfrm xmlns:a="http://schemas.openxmlformats.org/drawingml/2006/main">
          <a:off x="531223" y="409303"/>
          <a:ext cx="2368732" cy="635725"/>
        </a:xfrm>
        <a:prstGeom xmlns:a="http://schemas.openxmlformats.org/drawingml/2006/main" prst="straightConnector1">
          <a:avLst/>
        </a:prstGeom>
        <a:ln xmlns:a="http://schemas.openxmlformats.org/drawingml/2006/main" w="19050">
          <a:solidFill>
            <a:schemeClr val="accent1">
              <a:lumMod val="75000"/>
            </a:schemeClr>
          </a:solidFill>
          <a:prstDash val="dash"/>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0.5614</cdr:x>
      <cdr:y>0.16348</cdr:y>
    </cdr:from>
    <cdr:to>
      <cdr:x>1</cdr:x>
      <cdr:y>0.50116</cdr:y>
    </cdr:to>
    <cdr:sp macro="" textlink="">
      <cdr:nvSpPr>
        <cdr:cNvPr id="2" name="Oval 1"/>
        <cdr:cNvSpPr/>
      </cdr:nvSpPr>
      <cdr:spPr>
        <a:xfrm xmlns:a="http://schemas.openxmlformats.org/drawingml/2006/main">
          <a:off x="1026695" y="328863"/>
          <a:ext cx="802105" cy="679311"/>
        </a:xfrm>
        <a:prstGeom xmlns:a="http://schemas.openxmlformats.org/drawingml/2006/main" prst="ellipse">
          <a:avLst/>
        </a:prstGeom>
        <a:noFill xmlns:a="http://schemas.openxmlformats.org/drawingml/2006/main"/>
        <a:ln xmlns:a="http://schemas.openxmlformats.org/drawingml/2006/main">
          <a:solidFill>
            <a:srgbClr val="C00000"/>
          </a:solidFill>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t"/>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endParaRPr lang="en-US" sz="1100"/>
        </a:p>
      </cdr:txBody>
    </cdr:sp>
  </cdr:relSizeAnchor>
  <cdr:relSizeAnchor xmlns:cdr="http://schemas.openxmlformats.org/drawingml/2006/chartDrawing">
    <cdr:from>
      <cdr:x>5.46807E-7</cdr:x>
      <cdr:y>4.97097E-7</cdr:y>
    </cdr:from>
    <cdr:to>
      <cdr:x>0.97807</cdr:x>
      <cdr:y>0.13955</cdr:y>
    </cdr:to>
    <cdr:sp macro="" textlink="">
      <cdr:nvSpPr>
        <cdr:cNvPr id="3" name="TextBox 4"/>
        <cdr:cNvSpPr txBox="1"/>
      </cdr:nvSpPr>
      <cdr:spPr>
        <a:xfrm xmlns:a="http://schemas.openxmlformats.org/drawingml/2006/main">
          <a:off x="1" y="1"/>
          <a:ext cx="1788694" cy="280736"/>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r"/>
          <a:r>
            <a:rPr lang="en-US" sz="1000" b="1">
              <a:solidFill>
                <a:srgbClr val="C00000"/>
              </a:solidFill>
            </a:rPr>
            <a:t>Pick up in FDI in last 3 years</a:t>
          </a:r>
        </a:p>
      </cdr:txBody>
    </cdr:sp>
  </cdr:relSizeAnchor>
</c:userShapes>
</file>

<file path=ppt/drawings/drawing3.xml><?xml version="1.0" encoding="utf-8"?>
<c:userShapes xmlns:c="http://schemas.openxmlformats.org/drawingml/2006/chart">
  <cdr:relSizeAnchor xmlns:cdr="http://schemas.openxmlformats.org/drawingml/2006/chartDrawing">
    <cdr:from>
      <cdr:x>0.11011</cdr:x>
      <cdr:y>0.00521</cdr:y>
    </cdr:from>
    <cdr:to>
      <cdr:x>0.33891</cdr:x>
      <cdr:y>0.15104</cdr:y>
    </cdr:to>
    <cdr:sp macro="" textlink="">
      <cdr:nvSpPr>
        <cdr:cNvPr id="2" name="Rectangle 1"/>
        <cdr:cNvSpPr/>
      </cdr:nvSpPr>
      <cdr:spPr>
        <a:xfrm xmlns:a="http://schemas.openxmlformats.org/drawingml/2006/main">
          <a:off x="352788" y="9519"/>
          <a:ext cx="733075" cy="266712"/>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en-US" sz="900">
              <a:solidFill>
                <a:sysClr val="windowText" lastClr="000000"/>
              </a:solidFill>
            </a:rPr>
            <a:t>(% of NDTL)</a:t>
          </a:r>
        </a:p>
      </cdr:txBody>
    </cdr:sp>
  </cdr:relSizeAnchor>
</c:userShapes>
</file>

<file path=ppt/drawings/drawing4.xml><?xml version="1.0" encoding="utf-8"?>
<c:userShapes xmlns:c="http://schemas.openxmlformats.org/drawingml/2006/chart">
  <cdr:relSizeAnchor xmlns:cdr="http://schemas.openxmlformats.org/drawingml/2006/chartDrawing">
    <cdr:from>
      <cdr:x>0.70341</cdr:x>
      <cdr:y>0.2036</cdr:y>
    </cdr:from>
    <cdr:to>
      <cdr:x>0.82705</cdr:x>
      <cdr:y>0.41509</cdr:y>
    </cdr:to>
    <cdr:cxnSp macro="">
      <cdr:nvCxnSpPr>
        <cdr:cNvPr id="3" name="Straight Arrow Connector 2">
          <a:extLst xmlns:a="http://schemas.openxmlformats.org/drawingml/2006/main">
            <a:ext uri="{FF2B5EF4-FFF2-40B4-BE49-F238E27FC236}">
              <a16:creationId xmlns:a16="http://schemas.microsoft.com/office/drawing/2014/main" id="{A3564095-5822-4EA6-91F7-D8B115EF3EA1}"/>
            </a:ext>
          </a:extLst>
        </cdr:cNvPr>
        <cdr:cNvCxnSpPr/>
      </cdr:nvCxnSpPr>
      <cdr:spPr>
        <a:xfrm xmlns:a="http://schemas.openxmlformats.org/drawingml/2006/main" flipV="1">
          <a:off x="3343275" y="411136"/>
          <a:ext cx="587673" cy="427064"/>
        </a:xfrm>
        <a:prstGeom xmlns:a="http://schemas.openxmlformats.org/drawingml/2006/main" prst="straightConnector1">
          <a:avLst/>
        </a:prstGeom>
        <a:ln xmlns:a="http://schemas.openxmlformats.org/drawingml/2006/main" w="15875">
          <a:solidFill>
            <a:srgbClr val="FF0000"/>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0.69244</cdr:x>
      <cdr:y>0.07765</cdr:y>
    </cdr:from>
    <cdr:to>
      <cdr:x>0.78393</cdr:x>
      <cdr:y>0.40946</cdr:y>
    </cdr:to>
    <cdr:sp macro="" textlink="">
      <cdr:nvSpPr>
        <cdr:cNvPr id="4" name="TextBox 3"/>
        <cdr:cNvSpPr txBox="1"/>
      </cdr:nvSpPr>
      <cdr:spPr>
        <a:xfrm xmlns:a="http://schemas.openxmlformats.org/drawingml/2006/main" rot="18788419">
          <a:off x="2027484" y="345408"/>
          <a:ext cx="670021" cy="29281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200" b="1">
              <a:solidFill>
                <a:srgbClr val="FF0000"/>
              </a:solidFill>
            </a:rPr>
            <a:t>2.5x</a:t>
          </a:r>
        </a:p>
      </cdr:txBody>
    </cdr:sp>
  </cdr:relSizeAnchor>
</c:userShapes>
</file>

<file path=ppt/drawings/drawing5.xml><?xml version="1.0" encoding="utf-8"?>
<c:userShapes xmlns:c="http://schemas.openxmlformats.org/drawingml/2006/chart">
  <cdr:relSizeAnchor xmlns:cdr="http://schemas.openxmlformats.org/drawingml/2006/chartDrawing">
    <cdr:from>
      <cdr:x>0.71719</cdr:x>
      <cdr:y>0.15625</cdr:y>
    </cdr:from>
    <cdr:to>
      <cdr:x>0.91667</cdr:x>
      <cdr:y>0.32229</cdr:y>
    </cdr:to>
    <cdr:cxnSp macro="">
      <cdr:nvCxnSpPr>
        <cdr:cNvPr id="3" name="Straight Arrow Connector 2">
          <a:extLst xmlns:a="http://schemas.openxmlformats.org/drawingml/2006/main">
            <a:ext uri="{FF2B5EF4-FFF2-40B4-BE49-F238E27FC236}">
              <a16:creationId xmlns:a16="http://schemas.microsoft.com/office/drawing/2014/main" id="{23A93975-9810-4E7B-BDCA-5C93C0D4FCBA}"/>
            </a:ext>
          </a:extLst>
        </cdr:cNvPr>
        <cdr:cNvCxnSpPr/>
      </cdr:nvCxnSpPr>
      <cdr:spPr>
        <a:xfrm xmlns:a="http://schemas.openxmlformats.org/drawingml/2006/main" flipV="1">
          <a:off x="2295295" y="314325"/>
          <a:ext cx="638405" cy="334022"/>
        </a:xfrm>
        <a:prstGeom xmlns:a="http://schemas.openxmlformats.org/drawingml/2006/main" prst="straightConnector1">
          <a:avLst/>
        </a:prstGeom>
        <a:ln xmlns:a="http://schemas.openxmlformats.org/drawingml/2006/main" w="15875">
          <a:solidFill>
            <a:srgbClr val="FF0000"/>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0.65611</cdr:x>
      <cdr:y>0.12054</cdr:y>
    </cdr:from>
    <cdr:to>
      <cdr:x>0.9465</cdr:x>
      <cdr:y>0.25244</cdr:y>
    </cdr:to>
    <cdr:sp macro="" textlink="">
      <cdr:nvSpPr>
        <cdr:cNvPr id="4" name="TextBox 3"/>
        <cdr:cNvSpPr txBox="1"/>
      </cdr:nvSpPr>
      <cdr:spPr>
        <a:xfrm xmlns:a="http://schemas.openxmlformats.org/drawingml/2006/main" rot="20012872">
          <a:off x="2099823" y="242496"/>
          <a:ext cx="929364" cy="2653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050" b="1">
              <a:solidFill>
                <a:srgbClr val="FF0000"/>
              </a:solidFill>
            </a:rPr>
            <a:t>67% increase </a:t>
          </a:r>
        </a:p>
      </cdr:txBody>
    </cdr:sp>
  </cdr:relSizeAnchor>
</c:userShapes>
</file>

<file path=ppt/drawings/drawing6.xml><?xml version="1.0" encoding="utf-8"?>
<c:userShapes xmlns:c="http://schemas.openxmlformats.org/drawingml/2006/chart">
  <cdr:relSizeAnchor xmlns:cdr="http://schemas.openxmlformats.org/drawingml/2006/chartDrawing">
    <cdr:from>
      <cdr:x>0.12528</cdr:x>
      <cdr:y>0.10737</cdr:y>
    </cdr:from>
    <cdr:to>
      <cdr:x>0.34984</cdr:x>
      <cdr:y>0.17555</cdr:y>
    </cdr:to>
    <cdr:sp macro="" textlink="">
      <cdr:nvSpPr>
        <cdr:cNvPr id="2" name="TextBox 1"/>
        <cdr:cNvSpPr txBox="1"/>
      </cdr:nvSpPr>
      <cdr:spPr>
        <a:xfrm xmlns:a="http://schemas.openxmlformats.org/drawingml/2006/main">
          <a:off x="832997" y="359996"/>
          <a:ext cx="1493108" cy="228600"/>
        </a:xfrm>
        <a:prstGeom xmlns:a="http://schemas.openxmlformats.org/drawingml/2006/main" prst="rect">
          <a:avLst/>
        </a:prstGeom>
        <a:solidFill xmlns:a="http://schemas.openxmlformats.org/drawingml/2006/main">
          <a:srgbClr val="FFC000"/>
        </a:solidFill>
        <a:ln xmlns:a="http://schemas.openxmlformats.org/drawingml/2006/main">
          <a:noFill/>
          <a:prstDash val="sysDot"/>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000" b="1">
              <a:solidFill>
                <a:schemeClr val="tx1"/>
              </a:solidFill>
              <a:latin typeface="Calibri" pitchFamily="34" charset="0"/>
            </a:rPr>
            <a:t>WALL</a:t>
          </a:r>
          <a:r>
            <a:rPr lang="en-US" sz="1000" b="1" baseline="0">
              <a:solidFill>
                <a:schemeClr val="tx1"/>
              </a:solidFill>
              <a:latin typeface="Calibri" pitchFamily="34" charset="0"/>
            </a:rPr>
            <a:t> OF WORRY</a:t>
          </a:r>
          <a:endParaRPr lang="en-US" sz="1000" b="1">
            <a:solidFill>
              <a:schemeClr val="tx1"/>
            </a:solidFill>
            <a:latin typeface="Calibri" pitchFamily="34" charset="0"/>
          </a:endParaRPr>
        </a:p>
      </cdr:txBody>
    </cdr:sp>
  </cdr:relSizeAnchor>
  <cdr:relSizeAnchor xmlns:cdr="http://schemas.openxmlformats.org/drawingml/2006/chartDrawing">
    <cdr:from>
      <cdr:x>0.12528</cdr:x>
      <cdr:y>0.03776</cdr:y>
    </cdr:from>
    <cdr:to>
      <cdr:x>0.34984</cdr:x>
      <cdr:y>0.10594</cdr:y>
    </cdr:to>
    <cdr:sp macro="" textlink="">
      <cdr:nvSpPr>
        <cdr:cNvPr id="3" name="TextBox 1"/>
        <cdr:cNvSpPr txBox="1"/>
      </cdr:nvSpPr>
      <cdr:spPr>
        <a:xfrm xmlns:a="http://schemas.openxmlformats.org/drawingml/2006/main">
          <a:off x="832997" y="126603"/>
          <a:ext cx="1493108" cy="228600"/>
        </a:xfrm>
        <a:prstGeom xmlns:a="http://schemas.openxmlformats.org/drawingml/2006/main" prst="rect">
          <a:avLst/>
        </a:prstGeom>
        <a:solidFill xmlns:a="http://schemas.openxmlformats.org/drawingml/2006/main">
          <a:schemeClr val="accent1">
            <a:lumMod val="20000"/>
            <a:lumOff val="80000"/>
          </a:schemeClr>
        </a:solidFill>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000" b="1">
              <a:solidFill>
                <a:srgbClr val="000099"/>
              </a:solidFill>
              <a:latin typeface="Calibri" pitchFamily="34" charset="0"/>
            </a:rPr>
            <a:t>MARKET </a:t>
          </a:r>
          <a:r>
            <a:rPr lang="en-US" sz="1000" b="1" baseline="0">
              <a:solidFill>
                <a:srgbClr val="000099"/>
              </a:solidFill>
              <a:latin typeface="Calibri" pitchFamily="34" charset="0"/>
            </a:rPr>
            <a:t>INDICATORS</a:t>
          </a:r>
          <a:endParaRPr lang="en-US" sz="1000" b="1">
            <a:solidFill>
              <a:srgbClr val="000099"/>
            </a:solidFill>
            <a:latin typeface="Calibri" pitchFamily="34" charset="0"/>
          </a:endParaRPr>
        </a:p>
      </cdr:txBody>
    </cdr:sp>
  </cdr:relSizeAnchor>
  <cdr:relSizeAnchor xmlns:cdr="http://schemas.openxmlformats.org/drawingml/2006/chartDrawing">
    <cdr:from>
      <cdr:x>0.07191</cdr:x>
      <cdr:y>0.02679</cdr:y>
    </cdr:from>
    <cdr:to>
      <cdr:x>0.13413</cdr:x>
      <cdr:y>0.20502</cdr:y>
    </cdr:to>
    <cdr:pic>
      <cdr:nvPicPr>
        <cdr:cNvPr id="4" name="Picture 3">
          <a:extLst xmlns:a="http://schemas.openxmlformats.org/drawingml/2006/main">
            <a:ext uri="{FF2B5EF4-FFF2-40B4-BE49-F238E27FC236}">
              <a16:creationId xmlns:a16="http://schemas.microsoft.com/office/drawing/2014/main" id="{1C03BE83-1019-468D-A713-C1B82B42A966}"/>
            </a:ext>
          </a:extLst>
        </cdr:cNvPr>
        <cdr:cNvPicPr/>
      </cdr:nvPicPr>
      <cdr:blipFill>
        <a:blip xmlns:a="http://schemas.openxmlformats.org/drawingml/2006/main" xmlns:r="http://schemas.openxmlformats.org/officeDocument/2006/relationships" r:embed="rId1" cstate="email"/>
        <a:srcRect xmlns:a="http://schemas.openxmlformats.org/drawingml/2006/main" l="36378" t="13589" r="56250" b="59823"/>
        <a:stretch xmlns:a="http://schemas.openxmlformats.org/drawingml/2006/main">
          <a:fillRect/>
        </a:stretch>
      </cdr:blipFill>
      <cdr:spPr bwMode="auto">
        <a:xfrm xmlns:a="http://schemas.openxmlformats.org/drawingml/2006/main">
          <a:off x="478136" y="93087"/>
          <a:ext cx="413706" cy="619293"/>
        </a:xfrm>
        <a:prstGeom xmlns:a="http://schemas.openxmlformats.org/drawingml/2006/main" prst="rect">
          <a:avLst/>
        </a:prstGeom>
        <a:noFill xmlns:a="http://schemas.openxmlformats.org/drawingml/2006/main"/>
        <a:ln xmlns:a="http://schemas.openxmlformats.org/drawingml/2006/main">
          <a:noFill/>
        </a:ln>
      </cdr:spPr>
    </cdr:pic>
  </cdr:relSizeAnchor>
  <cdr:relSizeAnchor xmlns:cdr="http://schemas.openxmlformats.org/drawingml/2006/chartDrawing">
    <cdr:from>
      <cdr:x>0.07703</cdr:x>
      <cdr:y>0.52984</cdr:y>
    </cdr:from>
    <cdr:to>
      <cdr:x>0.15039</cdr:x>
      <cdr:y>0.65729</cdr:y>
    </cdr:to>
    <cdr:sp macro="" textlink="">
      <cdr:nvSpPr>
        <cdr:cNvPr id="5" name="Line Callout 1 (Accent Bar) 4"/>
        <cdr:cNvSpPr/>
      </cdr:nvSpPr>
      <cdr:spPr bwMode="auto">
        <a:xfrm xmlns:a="http://schemas.openxmlformats.org/drawingml/2006/main" rot="16200000">
          <a:off x="651712" y="2789236"/>
          <a:ext cx="667147" cy="635657"/>
        </a:xfrm>
        <a:prstGeom xmlns:a="http://schemas.openxmlformats.org/drawingml/2006/main" prst="accentCallout1">
          <a:avLst>
            <a:gd name="adj1" fmla="val 79715"/>
            <a:gd name="adj2" fmla="val 183658"/>
            <a:gd name="adj3" fmla="val 17022"/>
            <a:gd name="adj4" fmla="val 10675"/>
          </a:avLst>
        </a:prstGeom>
        <a:noFill xmlns:a="http://schemas.openxmlformats.org/drawingml/2006/main"/>
        <a:ln xmlns:a="http://schemas.openxmlformats.org/drawingml/2006/main" w="9525" cap="flat" cmpd="sng" algn="ctr">
          <a:solidFill>
            <a:srgbClr val="FF0000"/>
          </a:solidFill>
          <a:prstDash val="solid"/>
          <a:round/>
          <a:headEnd type="none" w="med" len="med"/>
          <a:tailEnd type="none" w="med" len="med"/>
        </a:ln>
        <a:effectLst xmlns:a="http://schemas.openxmlformats.org/drawingml/2006/main"/>
      </cdr:spPr>
      <cdr:txBody>
        <a:bodyPr xmlns:a="http://schemas.openxmlformats.org/drawingml/2006/main" wrap="square" lIns="18288" tIns="0" rIns="0" bIns="0"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0.18371</cdr:x>
      <cdr:y>0.76607</cdr:y>
    </cdr:from>
    <cdr:to>
      <cdr:x>0.4175</cdr:x>
      <cdr:y>0.82709</cdr:y>
    </cdr:to>
    <cdr:sp macro="" textlink="">
      <cdr:nvSpPr>
        <cdr:cNvPr id="6" name="TextBox 1"/>
        <cdr:cNvSpPr txBox="1"/>
      </cdr:nvSpPr>
      <cdr:spPr>
        <a:xfrm xmlns:a="http://schemas.openxmlformats.org/drawingml/2006/main">
          <a:off x="1221503" y="2568488"/>
          <a:ext cx="1554480" cy="204595"/>
        </a:xfrm>
        <a:prstGeom xmlns:a="http://schemas.openxmlformats.org/drawingml/2006/main" prst="rect">
          <a:avLst/>
        </a:prstGeom>
        <a:solidFill xmlns:a="http://schemas.openxmlformats.org/drawingml/2006/main">
          <a:srgbClr val="9999FF">
            <a:alpha val="51000"/>
          </a:srgbClr>
        </a:solidFill>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b="1">
              <a:solidFill>
                <a:srgbClr val="000099"/>
              </a:solidFill>
              <a:latin typeface="Calibri" pitchFamily="34" charset="0"/>
            </a:rPr>
            <a:t>Exit polls </a:t>
          </a:r>
          <a:r>
            <a:rPr lang="en-US" sz="900" b="1" baseline="0">
              <a:solidFill>
                <a:srgbClr val="000099"/>
              </a:solidFill>
              <a:latin typeface="Calibri" pitchFamily="34" charset="0"/>
            </a:rPr>
            <a:t> give NDA majority</a:t>
          </a:r>
          <a:endParaRPr lang="en-US" sz="900" b="1">
            <a:solidFill>
              <a:srgbClr val="000099"/>
            </a:solidFill>
            <a:latin typeface="Calibri" pitchFamily="34" charset="0"/>
          </a:endParaRPr>
        </a:p>
      </cdr:txBody>
    </cdr:sp>
  </cdr:relSizeAnchor>
  <cdr:relSizeAnchor xmlns:cdr="http://schemas.openxmlformats.org/drawingml/2006/chartDrawing">
    <cdr:from>
      <cdr:x>0.18371</cdr:x>
      <cdr:y>0.67803</cdr:y>
    </cdr:from>
    <cdr:to>
      <cdr:x>0.4175</cdr:x>
      <cdr:y>0.76695</cdr:y>
    </cdr:to>
    <cdr:sp macro="" textlink="">
      <cdr:nvSpPr>
        <cdr:cNvPr id="7" name="TextBox 1"/>
        <cdr:cNvSpPr txBox="1"/>
      </cdr:nvSpPr>
      <cdr:spPr>
        <a:xfrm xmlns:a="http://schemas.openxmlformats.org/drawingml/2006/main">
          <a:off x="1221503" y="2273299"/>
          <a:ext cx="1554480" cy="298131"/>
        </a:xfrm>
        <a:prstGeom xmlns:a="http://schemas.openxmlformats.org/drawingml/2006/main" prst="rect">
          <a:avLst/>
        </a:prstGeom>
        <a:solidFill xmlns:a="http://schemas.openxmlformats.org/drawingml/2006/main">
          <a:srgbClr val="FFC000"/>
        </a:solidFill>
        <a:ln xmlns:a="http://schemas.openxmlformats.org/drawingml/2006/main">
          <a:noFill/>
          <a:prstDash val="sysDot"/>
        </a:ln>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b="1">
              <a:solidFill>
                <a:schemeClr val="tx1"/>
              </a:solidFill>
              <a:latin typeface="Calibri" pitchFamily="34" charset="0"/>
            </a:rPr>
            <a:t>BUT exit polls always underestimate Congress</a:t>
          </a:r>
        </a:p>
      </cdr:txBody>
    </cdr:sp>
  </cdr:relSizeAnchor>
  <cdr:relSizeAnchor xmlns:cdr="http://schemas.openxmlformats.org/drawingml/2006/chartDrawing">
    <cdr:from>
      <cdr:x>0.07556</cdr:x>
      <cdr:y>0.33168</cdr:y>
    </cdr:from>
    <cdr:to>
      <cdr:x>0.26869</cdr:x>
      <cdr:y>0.41343</cdr:y>
    </cdr:to>
    <cdr:sp macro="" textlink="">
      <cdr:nvSpPr>
        <cdr:cNvPr id="8" name="TextBox 1"/>
        <cdr:cNvSpPr txBox="1"/>
      </cdr:nvSpPr>
      <cdr:spPr>
        <a:xfrm xmlns:a="http://schemas.openxmlformats.org/drawingml/2006/main">
          <a:off x="654721" y="1736206"/>
          <a:ext cx="1673472" cy="427927"/>
        </a:xfrm>
        <a:prstGeom xmlns:a="http://schemas.openxmlformats.org/drawingml/2006/main" prst="rect">
          <a:avLst/>
        </a:prstGeom>
        <a:solidFill xmlns:a="http://schemas.openxmlformats.org/drawingml/2006/main">
          <a:srgbClr val="9999FF">
            <a:alpha val="51000"/>
          </a:srgbClr>
        </a:solidFill>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b="1">
              <a:solidFill>
                <a:srgbClr val="000099"/>
              </a:solidFill>
              <a:latin typeface="Calibri" pitchFamily="34" charset="0"/>
            </a:rPr>
            <a:t>BJP</a:t>
          </a:r>
          <a:r>
            <a:rPr lang="en-US" sz="900" b="1" baseline="0">
              <a:solidFill>
                <a:srgbClr val="000099"/>
              </a:solidFill>
              <a:latin typeface="Calibri" pitchFamily="34" charset="0"/>
            </a:rPr>
            <a:t> alone gets majority - NDA 336</a:t>
          </a:r>
          <a:endParaRPr lang="en-US" sz="900" b="1">
            <a:solidFill>
              <a:srgbClr val="000099"/>
            </a:solidFill>
            <a:latin typeface="Calibri" pitchFamily="34" charset="0"/>
          </a:endParaRPr>
        </a:p>
      </cdr:txBody>
    </cdr:sp>
  </cdr:relSizeAnchor>
  <cdr:relSizeAnchor xmlns:cdr="http://schemas.openxmlformats.org/drawingml/2006/chartDrawing">
    <cdr:from>
      <cdr:x>0.07556</cdr:x>
      <cdr:y>0.24721</cdr:y>
    </cdr:from>
    <cdr:to>
      <cdr:x>0.26869</cdr:x>
      <cdr:y>0.32977</cdr:y>
    </cdr:to>
    <cdr:sp macro="" textlink="">
      <cdr:nvSpPr>
        <cdr:cNvPr id="9" name="TextBox 1"/>
        <cdr:cNvSpPr txBox="1"/>
      </cdr:nvSpPr>
      <cdr:spPr>
        <a:xfrm xmlns:a="http://schemas.openxmlformats.org/drawingml/2006/main">
          <a:off x="654721" y="1294041"/>
          <a:ext cx="1673472" cy="432167"/>
        </a:xfrm>
        <a:prstGeom xmlns:a="http://schemas.openxmlformats.org/drawingml/2006/main" prst="rect">
          <a:avLst/>
        </a:prstGeom>
        <a:solidFill xmlns:a="http://schemas.openxmlformats.org/drawingml/2006/main">
          <a:srgbClr val="FFC000"/>
        </a:solidFill>
        <a:ln xmlns:a="http://schemas.openxmlformats.org/drawingml/2006/main">
          <a:noFill/>
          <a:prstDash val="sysDot"/>
        </a:ln>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b="1">
              <a:solidFill>
                <a:schemeClr val="tx1"/>
              </a:solidFill>
              <a:latin typeface="Calibri" pitchFamily="34" charset="0"/>
            </a:rPr>
            <a:t>BUT BJP does not have majority in upper house</a:t>
          </a:r>
        </a:p>
      </cdr:txBody>
    </cdr:sp>
  </cdr:relSizeAnchor>
  <cdr:relSizeAnchor xmlns:cdr="http://schemas.openxmlformats.org/drawingml/2006/chartDrawing">
    <cdr:from>
      <cdr:x>0.0788</cdr:x>
      <cdr:y>0.65367</cdr:y>
    </cdr:from>
    <cdr:to>
      <cdr:x>0.10193</cdr:x>
      <cdr:y>0.69508</cdr:y>
    </cdr:to>
    <cdr:sp macro="" textlink="">
      <cdr:nvSpPr>
        <cdr:cNvPr id="10" name="Oval 9"/>
        <cdr:cNvSpPr/>
      </cdr:nvSpPr>
      <cdr:spPr>
        <a:xfrm xmlns:a="http://schemas.openxmlformats.org/drawingml/2006/main">
          <a:off x="565150" y="2555875"/>
          <a:ext cx="165891" cy="161903"/>
        </a:xfrm>
        <a:prstGeom xmlns:a="http://schemas.openxmlformats.org/drawingml/2006/main" prst="ellipse">
          <a:avLst/>
        </a:prstGeom>
        <a:solidFill xmlns:a="http://schemas.openxmlformats.org/drawingml/2006/main">
          <a:schemeClr val="accent6">
            <a:lumMod val="75000"/>
            <a:alpha val="44000"/>
          </a:schemeClr>
        </a:solidFill>
        <a:ln xmlns:a="http://schemas.openxmlformats.org/drawingml/2006/main" w="15875">
          <a:solidFill>
            <a:schemeClr val="accent6">
              <a:lumMod val="75000"/>
            </a:schemeClr>
          </a:solidFill>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0.07216</cdr:x>
      <cdr:y>0.7097</cdr:y>
    </cdr:from>
    <cdr:to>
      <cdr:x>0.09529</cdr:x>
      <cdr:y>0.75111</cdr:y>
    </cdr:to>
    <cdr:sp macro="" textlink="">
      <cdr:nvSpPr>
        <cdr:cNvPr id="11" name="Oval 10"/>
        <cdr:cNvSpPr/>
      </cdr:nvSpPr>
      <cdr:spPr>
        <a:xfrm xmlns:a="http://schemas.openxmlformats.org/drawingml/2006/main">
          <a:off x="517525" y="2774950"/>
          <a:ext cx="165891" cy="161903"/>
        </a:xfrm>
        <a:prstGeom xmlns:a="http://schemas.openxmlformats.org/drawingml/2006/main" prst="ellipse">
          <a:avLst/>
        </a:prstGeom>
        <a:solidFill xmlns:a="http://schemas.openxmlformats.org/drawingml/2006/main">
          <a:schemeClr val="accent6">
            <a:lumMod val="75000"/>
            <a:alpha val="44000"/>
          </a:schemeClr>
        </a:solidFill>
        <a:ln xmlns:a="http://schemas.openxmlformats.org/drawingml/2006/main" w="15875">
          <a:solidFill>
            <a:schemeClr val="accent6">
              <a:lumMod val="75000"/>
            </a:schemeClr>
          </a:solidFill>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0.10095</cdr:x>
      <cdr:y>0.64792</cdr:y>
    </cdr:from>
    <cdr:to>
      <cdr:x>0.18255</cdr:x>
      <cdr:y>0.82932</cdr:y>
    </cdr:to>
    <cdr:sp macro="" textlink="">
      <cdr:nvSpPr>
        <cdr:cNvPr id="12" name="Line Callout 1 (Accent Bar) 11"/>
        <cdr:cNvSpPr/>
      </cdr:nvSpPr>
      <cdr:spPr bwMode="auto">
        <a:xfrm xmlns:a="http://schemas.openxmlformats.org/drawingml/2006/main" rot="558525">
          <a:off x="724034" y="2533367"/>
          <a:ext cx="585249" cy="709297"/>
        </a:xfrm>
        <a:prstGeom xmlns:a="http://schemas.openxmlformats.org/drawingml/2006/main" prst="accentCallout1">
          <a:avLst>
            <a:gd name="adj1" fmla="val 54821"/>
            <a:gd name="adj2" fmla="val 83235"/>
            <a:gd name="adj3" fmla="val 55649"/>
            <a:gd name="adj4" fmla="val 8395"/>
          </a:avLst>
        </a:prstGeom>
        <a:noFill xmlns:a="http://schemas.openxmlformats.org/drawingml/2006/main"/>
        <a:ln xmlns:a="http://schemas.openxmlformats.org/drawingml/2006/main" w="9525" cap="flat" cmpd="sng" algn="ctr">
          <a:solidFill>
            <a:srgbClr val="FF0000"/>
          </a:solidFill>
          <a:prstDash val="solid"/>
          <a:round/>
          <a:headEnd type="none" w="med" len="med"/>
          <a:tailEnd type="none" w="med" len="med"/>
        </a:ln>
        <a:effectLst xmlns:a="http://schemas.openxmlformats.org/drawingml/2006/main"/>
      </cdr:spPr>
      <cdr:txBody>
        <a:bodyPr xmlns:a="http://schemas.openxmlformats.org/drawingml/2006/main" wrap="square" lIns="18288" tIns="0" rIns="0" bIns="0"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0.1266</cdr:x>
      <cdr:y>0.57328</cdr:y>
    </cdr:from>
    <cdr:to>
      <cdr:x>0.14973</cdr:x>
      <cdr:y>0.61469</cdr:y>
    </cdr:to>
    <cdr:sp macro="" textlink="">
      <cdr:nvSpPr>
        <cdr:cNvPr id="13" name="Oval 12"/>
        <cdr:cNvSpPr/>
      </cdr:nvSpPr>
      <cdr:spPr>
        <a:xfrm xmlns:a="http://schemas.openxmlformats.org/drawingml/2006/main">
          <a:off x="908050" y="2241550"/>
          <a:ext cx="165891" cy="161903"/>
        </a:xfrm>
        <a:prstGeom xmlns:a="http://schemas.openxmlformats.org/drawingml/2006/main" prst="ellipse">
          <a:avLst/>
        </a:prstGeom>
        <a:solidFill xmlns:a="http://schemas.openxmlformats.org/drawingml/2006/main">
          <a:schemeClr val="accent6">
            <a:lumMod val="75000"/>
            <a:alpha val="44000"/>
          </a:schemeClr>
        </a:solidFill>
        <a:ln xmlns:a="http://schemas.openxmlformats.org/drawingml/2006/main" w="15875">
          <a:solidFill>
            <a:schemeClr val="accent6">
              <a:lumMod val="75000"/>
            </a:schemeClr>
          </a:solidFill>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0.20132</cdr:x>
      <cdr:y>0.50753</cdr:y>
    </cdr:from>
    <cdr:to>
      <cdr:x>0.28292</cdr:x>
      <cdr:y>0.66591</cdr:y>
    </cdr:to>
    <cdr:sp macro="" textlink="">
      <cdr:nvSpPr>
        <cdr:cNvPr id="16" name="Line Callout 1 (Accent Bar) 15"/>
        <cdr:cNvSpPr/>
      </cdr:nvSpPr>
      <cdr:spPr bwMode="auto">
        <a:xfrm xmlns:a="http://schemas.openxmlformats.org/drawingml/2006/main" rot="191669">
          <a:off x="1744417" y="2656707"/>
          <a:ext cx="707055" cy="829053"/>
        </a:xfrm>
        <a:prstGeom xmlns:a="http://schemas.openxmlformats.org/drawingml/2006/main" prst="accentCallout1">
          <a:avLst>
            <a:gd name="adj1" fmla="val 54821"/>
            <a:gd name="adj2" fmla="val 83235"/>
            <a:gd name="adj3" fmla="val 58493"/>
            <a:gd name="adj4" fmla="val -51349"/>
          </a:avLst>
        </a:prstGeom>
        <a:noFill xmlns:a="http://schemas.openxmlformats.org/drawingml/2006/main"/>
        <a:ln xmlns:a="http://schemas.openxmlformats.org/drawingml/2006/main" w="9525" cap="flat" cmpd="sng" algn="ctr">
          <a:solidFill>
            <a:srgbClr val="FF0000"/>
          </a:solidFill>
          <a:prstDash val="solid"/>
          <a:round/>
          <a:headEnd type="none" w="med" len="med"/>
          <a:tailEnd type="none" w="med" len="med"/>
        </a:ln>
        <a:effectLst xmlns:a="http://schemas.openxmlformats.org/drawingml/2006/main"/>
      </cdr:spPr>
      <cdr:txBody>
        <a:bodyPr xmlns:a="http://schemas.openxmlformats.org/drawingml/2006/main" wrap="square" lIns="18288" tIns="0" rIns="0" bIns="0"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0.28066</cdr:x>
      <cdr:y>0.48559</cdr:y>
    </cdr:from>
    <cdr:to>
      <cdr:x>0.43774</cdr:x>
      <cdr:y>0.5676</cdr:y>
    </cdr:to>
    <cdr:sp macro="" textlink="">
      <cdr:nvSpPr>
        <cdr:cNvPr id="17" name="TextBox 1"/>
        <cdr:cNvSpPr txBox="1"/>
      </cdr:nvSpPr>
      <cdr:spPr>
        <a:xfrm xmlns:a="http://schemas.openxmlformats.org/drawingml/2006/main">
          <a:off x="1866131" y="1628086"/>
          <a:ext cx="1044409" cy="274963"/>
        </a:xfrm>
        <a:prstGeom xmlns:a="http://schemas.openxmlformats.org/drawingml/2006/main" prst="rect">
          <a:avLst/>
        </a:prstGeom>
        <a:solidFill xmlns:a="http://schemas.openxmlformats.org/drawingml/2006/main">
          <a:srgbClr val="9999FF">
            <a:alpha val="51000"/>
          </a:srgbClr>
        </a:solidFill>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b="1">
              <a:solidFill>
                <a:srgbClr val="000099"/>
              </a:solidFill>
              <a:latin typeface="Calibri" pitchFamily="34" charset="0"/>
            </a:rPr>
            <a:t>NDA present its first budget</a:t>
          </a:r>
        </a:p>
      </cdr:txBody>
    </cdr:sp>
  </cdr:relSizeAnchor>
  <cdr:relSizeAnchor xmlns:cdr="http://schemas.openxmlformats.org/drawingml/2006/chartDrawing">
    <cdr:from>
      <cdr:x>0.28066</cdr:x>
      <cdr:y>0.56821</cdr:y>
    </cdr:from>
    <cdr:to>
      <cdr:x>0.43667</cdr:x>
      <cdr:y>0.65835</cdr:y>
    </cdr:to>
    <cdr:sp macro="" textlink="">
      <cdr:nvSpPr>
        <cdr:cNvPr id="18" name="TextBox 1"/>
        <cdr:cNvSpPr txBox="1"/>
      </cdr:nvSpPr>
      <cdr:spPr>
        <a:xfrm xmlns:a="http://schemas.openxmlformats.org/drawingml/2006/main">
          <a:off x="1866132" y="1905094"/>
          <a:ext cx="1037324" cy="302222"/>
        </a:xfrm>
        <a:prstGeom xmlns:a="http://schemas.openxmlformats.org/drawingml/2006/main" prst="rect">
          <a:avLst/>
        </a:prstGeom>
        <a:solidFill xmlns:a="http://schemas.openxmlformats.org/drawingml/2006/main">
          <a:srgbClr val="FFC000"/>
        </a:solidFill>
        <a:ln xmlns:a="http://schemas.openxmlformats.org/drawingml/2006/main">
          <a:noFill/>
          <a:prstDash val="sysDot"/>
        </a:ln>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b="1">
              <a:solidFill>
                <a:srgbClr val="990000"/>
              </a:solidFill>
              <a:latin typeface="Calibri" pitchFamily="34" charset="0"/>
            </a:rPr>
            <a:t>BUT lacks big-bang reforms</a:t>
          </a:r>
        </a:p>
      </cdr:txBody>
    </cdr:sp>
  </cdr:relSizeAnchor>
  <cdr:relSizeAnchor xmlns:cdr="http://schemas.openxmlformats.org/drawingml/2006/chartDrawing">
    <cdr:from>
      <cdr:x>0.80921</cdr:x>
      <cdr:y>0.42956</cdr:y>
    </cdr:from>
    <cdr:to>
      <cdr:x>0.83234</cdr:x>
      <cdr:y>0.47097</cdr:y>
    </cdr:to>
    <cdr:sp macro="" textlink="">
      <cdr:nvSpPr>
        <cdr:cNvPr id="19" name="Oval 18"/>
        <cdr:cNvSpPr/>
      </cdr:nvSpPr>
      <cdr:spPr>
        <a:xfrm xmlns:a="http://schemas.openxmlformats.org/drawingml/2006/main">
          <a:off x="5803911" y="1679569"/>
          <a:ext cx="165896" cy="161914"/>
        </a:xfrm>
        <a:prstGeom xmlns:a="http://schemas.openxmlformats.org/drawingml/2006/main" prst="ellipse">
          <a:avLst/>
        </a:prstGeom>
        <a:solidFill xmlns:a="http://schemas.openxmlformats.org/drawingml/2006/main">
          <a:schemeClr val="accent6">
            <a:lumMod val="75000"/>
            <a:alpha val="44000"/>
          </a:schemeClr>
        </a:solidFill>
        <a:ln xmlns:a="http://schemas.openxmlformats.org/drawingml/2006/main" w="15875">
          <a:solidFill>
            <a:schemeClr val="accent6">
              <a:lumMod val="75000"/>
            </a:schemeClr>
          </a:solidFill>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0.64904</cdr:x>
      <cdr:y>0.72432</cdr:y>
    </cdr:from>
    <cdr:to>
      <cdr:x>0.86853</cdr:x>
      <cdr:y>0.82918</cdr:y>
    </cdr:to>
    <cdr:sp macro="" textlink="">
      <cdr:nvSpPr>
        <cdr:cNvPr id="20" name="TextBox 1"/>
        <cdr:cNvSpPr txBox="1"/>
      </cdr:nvSpPr>
      <cdr:spPr>
        <a:xfrm xmlns:a="http://schemas.openxmlformats.org/drawingml/2006/main">
          <a:off x="4315523" y="2428499"/>
          <a:ext cx="1459408" cy="351571"/>
        </a:xfrm>
        <a:prstGeom xmlns:a="http://schemas.openxmlformats.org/drawingml/2006/main" prst="rect">
          <a:avLst/>
        </a:prstGeom>
        <a:solidFill xmlns:a="http://schemas.openxmlformats.org/drawingml/2006/main">
          <a:srgbClr val="9999FF">
            <a:alpha val="51000"/>
          </a:srgbClr>
        </a:solidFill>
      </cdr:spPr>
      <cdr:txBody>
        <a:bodyPr xmlns:a="http://schemas.openxmlformats.org/drawingml/2006/main" wrap="square" tIns="9144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b="1">
              <a:solidFill>
                <a:srgbClr val="000099"/>
              </a:solidFill>
              <a:latin typeface="Calibri" pitchFamily="34" charset="0"/>
            </a:rPr>
            <a:t>BUT</a:t>
          </a:r>
          <a:r>
            <a:rPr lang="en-US" sz="900" b="1" baseline="0">
              <a:solidFill>
                <a:srgbClr val="000099"/>
              </a:solidFill>
              <a:latin typeface="Calibri" pitchFamily="34" charset="0"/>
            </a:rPr>
            <a:t> markets recover from intraday low  of 8,002</a:t>
          </a:r>
          <a:endParaRPr lang="en-US" sz="900" b="1">
            <a:solidFill>
              <a:srgbClr val="000099"/>
            </a:solidFill>
            <a:latin typeface="Calibri" pitchFamily="34" charset="0"/>
          </a:endParaRPr>
        </a:p>
      </cdr:txBody>
    </cdr:sp>
  </cdr:relSizeAnchor>
  <cdr:relSizeAnchor xmlns:cdr="http://schemas.openxmlformats.org/drawingml/2006/chartDrawing">
    <cdr:from>
      <cdr:x>0.64904</cdr:x>
      <cdr:y>0.63155</cdr:y>
    </cdr:from>
    <cdr:to>
      <cdr:x>0.86828</cdr:x>
      <cdr:y>0.72168</cdr:y>
    </cdr:to>
    <cdr:sp macro="" textlink="">
      <cdr:nvSpPr>
        <cdr:cNvPr id="21" name="TextBox 1"/>
        <cdr:cNvSpPr txBox="1"/>
      </cdr:nvSpPr>
      <cdr:spPr>
        <a:xfrm xmlns:a="http://schemas.openxmlformats.org/drawingml/2006/main">
          <a:off x="4315523" y="2117461"/>
          <a:ext cx="1457748" cy="302188"/>
        </a:xfrm>
        <a:prstGeom xmlns:a="http://schemas.openxmlformats.org/drawingml/2006/main" prst="rect">
          <a:avLst/>
        </a:prstGeom>
        <a:solidFill xmlns:a="http://schemas.openxmlformats.org/drawingml/2006/main">
          <a:srgbClr val="FFC000"/>
        </a:solidFill>
        <a:ln xmlns:a="http://schemas.openxmlformats.org/drawingml/2006/main">
          <a:noFill/>
          <a:prstDash val="sysDot"/>
        </a:ln>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b="1">
              <a:effectLst/>
              <a:latin typeface="+mn-lt"/>
              <a:ea typeface="+mn-ea"/>
              <a:cs typeface="+mn-cs"/>
            </a:rPr>
            <a:t>PM Modi announces demonetization</a:t>
          </a:r>
          <a:endParaRPr lang="en-US" sz="900" b="1">
            <a:effectLst/>
          </a:endParaRPr>
        </a:p>
      </cdr:txBody>
    </cdr:sp>
  </cdr:relSizeAnchor>
  <cdr:relSizeAnchor xmlns:cdr="http://schemas.openxmlformats.org/drawingml/2006/chartDrawing">
    <cdr:from>
      <cdr:x>0.75839</cdr:x>
      <cdr:y>0.4682</cdr:y>
    </cdr:from>
    <cdr:to>
      <cdr:x>0.86199</cdr:x>
      <cdr:y>0.64119</cdr:y>
    </cdr:to>
    <cdr:sp macro="" textlink="">
      <cdr:nvSpPr>
        <cdr:cNvPr id="22" name="Line Callout 1 (Accent Bar) 21"/>
        <cdr:cNvSpPr/>
      </cdr:nvSpPr>
      <cdr:spPr bwMode="auto">
        <a:xfrm xmlns:a="http://schemas.openxmlformats.org/drawingml/2006/main" rot="6329496">
          <a:off x="5472735" y="1797352"/>
          <a:ext cx="676372" cy="743040"/>
        </a:xfrm>
        <a:prstGeom xmlns:a="http://schemas.openxmlformats.org/drawingml/2006/main" prst="accentCallout1">
          <a:avLst>
            <a:gd name="adj1" fmla="val 54821"/>
            <a:gd name="adj2" fmla="val 83235"/>
            <a:gd name="adj3" fmla="val 55649"/>
            <a:gd name="adj4" fmla="val 8395"/>
          </a:avLst>
        </a:prstGeom>
        <a:noFill xmlns:a="http://schemas.openxmlformats.org/drawingml/2006/main"/>
        <a:ln xmlns:a="http://schemas.openxmlformats.org/drawingml/2006/main" w="9525" cap="flat" cmpd="sng" algn="ctr">
          <a:solidFill>
            <a:srgbClr val="FF0000"/>
          </a:solidFill>
          <a:prstDash val="solid"/>
          <a:round/>
          <a:headEnd type="none" w="med" len="med"/>
          <a:tailEnd type="none" w="med" len="med"/>
        </a:ln>
        <a:effectLst xmlns:a="http://schemas.openxmlformats.org/drawingml/2006/main"/>
      </cdr:spPr>
      <cdr:txBody>
        <a:bodyPr xmlns:a="http://schemas.openxmlformats.org/drawingml/2006/main" wrap="square" lIns="18288" tIns="0" rIns="0" bIns="0"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0.60071</cdr:x>
      <cdr:y>0.72919</cdr:y>
    </cdr:from>
    <cdr:to>
      <cdr:x>0.62384</cdr:x>
      <cdr:y>0.7706</cdr:y>
    </cdr:to>
    <cdr:sp macro="" textlink="">
      <cdr:nvSpPr>
        <cdr:cNvPr id="23" name="Oval 22"/>
        <cdr:cNvSpPr/>
      </cdr:nvSpPr>
      <cdr:spPr>
        <a:xfrm xmlns:a="http://schemas.openxmlformats.org/drawingml/2006/main">
          <a:off x="4308483" y="2851149"/>
          <a:ext cx="165896" cy="161914"/>
        </a:xfrm>
        <a:prstGeom xmlns:a="http://schemas.openxmlformats.org/drawingml/2006/main" prst="ellipse">
          <a:avLst/>
        </a:prstGeom>
        <a:solidFill xmlns:a="http://schemas.openxmlformats.org/drawingml/2006/main">
          <a:schemeClr val="accent6">
            <a:lumMod val="75000"/>
            <a:alpha val="44000"/>
          </a:schemeClr>
        </a:solidFill>
        <a:ln xmlns:a="http://schemas.openxmlformats.org/drawingml/2006/main" w="15875">
          <a:solidFill>
            <a:schemeClr val="accent6">
              <a:lumMod val="75000"/>
            </a:schemeClr>
          </a:solidFill>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0.55688</cdr:x>
      <cdr:y>0.58059</cdr:y>
    </cdr:from>
    <cdr:to>
      <cdr:x>0.66048</cdr:x>
      <cdr:y>0.75358</cdr:y>
    </cdr:to>
    <cdr:sp macro="" textlink="">
      <cdr:nvSpPr>
        <cdr:cNvPr id="24" name="Line Callout 1 (Accent Bar) 23"/>
        <cdr:cNvSpPr/>
      </cdr:nvSpPr>
      <cdr:spPr bwMode="auto">
        <a:xfrm xmlns:a="http://schemas.openxmlformats.org/drawingml/2006/main" rot="16200000">
          <a:off x="4027484" y="2236792"/>
          <a:ext cx="676372" cy="743040"/>
        </a:xfrm>
        <a:prstGeom xmlns:a="http://schemas.openxmlformats.org/drawingml/2006/main" prst="accentCallout1">
          <a:avLst>
            <a:gd name="adj1" fmla="val 54821"/>
            <a:gd name="adj2" fmla="val 169138"/>
            <a:gd name="adj3" fmla="val 55649"/>
            <a:gd name="adj4" fmla="val 8395"/>
          </a:avLst>
        </a:prstGeom>
        <a:noFill xmlns:a="http://schemas.openxmlformats.org/drawingml/2006/main"/>
        <a:ln xmlns:a="http://schemas.openxmlformats.org/drawingml/2006/main" w="9525" cap="flat" cmpd="sng" algn="ctr">
          <a:solidFill>
            <a:srgbClr val="FF0000"/>
          </a:solidFill>
          <a:prstDash val="solid"/>
          <a:round/>
          <a:headEnd type="none" w="med" len="med"/>
          <a:tailEnd type="none" w="med" len="med"/>
        </a:ln>
        <a:effectLst xmlns:a="http://schemas.openxmlformats.org/drawingml/2006/main"/>
      </cdr:spPr>
      <cdr:txBody>
        <a:bodyPr xmlns:a="http://schemas.openxmlformats.org/drawingml/2006/main" wrap="square" lIns="18288" tIns="0" rIns="0" bIns="0"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0.47818</cdr:x>
      <cdr:y>0.3369</cdr:y>
    </cdr:from>
    <cdr:to>
      <cdr:x>0.71548</cdr:x>
      <cdr:y>0.42246</cdr:y>
    </cdr:to>
    <cdr:sp macro="" textlink="">
      <cdr:nvSpPr>
        <cdr:cNvPr id="25" name="TextBox 1"/>
        <cdr:cNvSpPr txBox="1"/>
      </cdr:nvSpPr>
      <cdr:spPr>
        <a:xfrm xmlns:a="http://schemas.openxmlformats.org/drawingml/2006/main">
          <a:off x="3179482" y="1129554"/>
          <a:ext cx="1577787" cy="286871"/>
        </a:xfrm>
        <a:prstGeom xmlns:a="http://schemas.openxmlformats.org/drawingml/2006/main" prst="rect">
          <a:avLst/>
        </a:prstGeom>
        <a:solidFill xmlns:a="http://schemas.openxmlformats.org/drawingml/2006/main">
          <a:srgbClr val="9999FF">
            <a:alpha val="51000"/>
          </a:srgbClr>
        </a:solidFill>
      </cdr:spPr>
      <cdr:txBody>
        <a:bodyPr xmlns:a="http://schemas.openxmlformats.org/drawingml/2006/main" wrap="square" lIns="0" tIns="0" rIns="0" bIns="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900" b="1">
              <a:solidFill>
                <a:srgbClr val="000099"/>
              </a:solidFill>
              <a:latin typeface="+mn-lt"/>
            </a:rPr>
            <a:t>BUT</a:t>
          </a:r>
          <a:r>
            <a:rPr lang="en-US" sz="900" b="1" baseline="0">
              <a:solidFill>
                <a:srgbClr val="000099"/>
              </a:solidFill>
              <a:latin typeface="+mn-lt"/>
            </a:rPr>
            <a:t> markets recover from intraday low  of 6,826</a:t>
          </a:r>
          <a:endParaRPr lang="en-US" sz="900" b="1">
            <a:solidFill>
              <a:srgbClr val="000099"/>
            </a:solidFill>
            <a:latin typeface="+mn-lt"/>
          </a:endParaRPr>
        </a:p>
      </cdr:txBody>
    </cdr:sp>
  </cdr:relSizeAnchor>
  <cdr:relSizeAnchor xmlns:cdr="http://schemas.openxmlformats.org/drawingml/2006/chartDrawing">
    <cdr:from>
      <cdr:x>0.47818</cdr:x>
      <cdr:y>0.24034</cdr:y>
    </cdr:from>
    <cdr:to>
      <cdr:x>0.71885</cdr:x>
      <cdr:y>0.33333</cdr:y>
    </cdr:to>
    <cdr:sp macro="" textlink="">
      <cdr:nvSpPr>
        <cdr:cNvPr id="26" name="TextBox 1"/>
        <cdr:cNvSpPr txBox="1"/>
      </cdr:nvSpPr>
      <cdr:spPr>
        <a:xfrm xmlns:a="http://schemas.openxmlformats.org/drawingml/2006/main">
          <a:off x="3179482" y="805812"/>
          <a:ext cx="1600200" cy="311790"/>
        </a:xfrm>
        <a:prstGeom xmlns:a="http://schemas.openxmlformats.org/drawingml/2006/main" prst="rect">
          <a:avLst/>
        </a:prstGeom>
        <a:solidFill xmlns:a="http://schemas.openxmlformats.org/drawingml/2006/main">
          <a:srgbClr val="FFC000"/>
        </a:solidFill>
        <a:ln xmlns:a="http://schemas.openxmlformats.org/drawingml/2006/main">
          <a:noFill/>
          <a:prstDash val="sysDot"/>
        </a:ln>
      </cdr:spPr>
      <cdr:txBody>
        <a:bodyPr xmlns:a="http://schemas.openxmlformats.org/drawingml/2006/main" wrap="square" lIns="0" tIns="0" rIns="0" bIns="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900" b="1">
              <a:solidFill>
                <a:schemeClr val="tx1"/>
              </a:solidFill>
              <a:effectLst/>
              <a:latin typeface="+mn-lt"/>
              <a:ea typeface="+mn-ea"/>
              <a:cs typeface="+mn-cs"/>
            </a:rPr>
            <a:t>NDA presents its second budget; </a:t>
          </a:r>
          <a:r>
            <a:rPr lang="en-US" sz="900" b="1" i="0" u="none" strike="noStrike" baseline="0">
              <a:solidFill>
                <a:schemeClr val="tx1"/>
              </a:solidFill>
              <a:latin typeface="+mn-lt"/>
              <a:ea typeface="+mn-ea"/>
              <a:cs typeface="+mn-cs"/>
            </a:rPr>
            <a:t>stiff choice of fiscal consolidation </a:t>
          </a:r>
          <a:endParaRPr lang="en-US" sz="900" b="1">
            <a:solidFill>
              <a:schemeClr val="tx1"/>
            </a:solidFill>
            <a:effectLst/>
            <a:latin typeface="+mn-lt"/>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0.04067</cdr:x>
      <cdr:y>0.43542</cdr:y>
    </cdr:from>
    <cdr:to>
      <cdr:x>0.45093</cdr:x>
      <cdr:y>0.6204</cdr:y>
    </cdr:to>
    <cdr:sp macro="" textlink="">
      <cdr:nvSpPr>
        <cdr:cNvPr id="1110021" name="Line 5"/>
        <cdr:cNvSpPr>
          <a:spLocks xmlns:a="http://schemas.openxmlformats.org/drawingml/2006/main" noChangeShapeType="1"/>
        </cdr:cNvSpPr>
      </cdr:nvSpPr>
      <cdr:spPr bwMode="auto">
        <a:xfrm xmlns:a="http://schemas.openxmlformats.org/drawingml/2006/main" flipV="1">
          <a:off x="231629" y="999528"/>
          <a:ext cx="2336820" cy="424604"/>
        </a:xfrm>
        <a:prstGeom xmlns:a="http://schemas.openxmlformats.org/drawingml/2006/main" prst="line">
          <a:avLst/>
        </a:prstGeom>
        <a:noFill xmlns:a="http://schemas.openxmlformats.org/drawingml/2006/main"/>
        <a:ln xmlns:a="http://schemas.openxmlformats.org/drawingml/2006/main" w="15875">
          <a:solidFill>
            <a:srgbClr val="008000"/>
          </a:solidFill>
          <a:round/>
          <a:headEnd/>
          <a:tailEnd type="triangle" w="med" len="med"/>
        </a:ln>
        <a:effectLst xmlns:a="http://schemas.openxmlformats.org/drawingml/2006/main"/>
      </cdr:spPr>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0.18543</cdr:x>
      <cdr:y>0.34622</cdr:y>
    </cdr:from>
    <cdr:to>
      <cdr:x>0.30202</cdr:x>
      <cdr:y>0.51807</cdr:y>
    </cdr:to>
    <cdr:sp macro="" textlink="">
      <cdr:nvSpPr>
        <cdr:cNvPr id="1110022" name="Text Box 6"/>
        <cdr:cNvSpPr txBox="1">
          <a:spLocks xmlns:a="http://schemas.openxmlformats.org/drawingml/2006/main" noChangeArrowheads="1"/>
        </cdr:cNvSpPr>
      </cdr:nvSpPr>
      <cdr:spPr bwMode="auto">
        <a:xfrm xmlns:a="http://schemas.openxmlformats.org/drawingml/2006/main">
          <a:off x="1209508" y="733425"/>
          <a:ext cx="760484" cy="364034"/>
        </a:xfrm>
        <a:prstGeom xmlns:a="http://schemas.openxmlformats.org/drawingml/2006/main" prst="rect">
          <a:avLst/>
        </a:prstGeom>
        <a:noFill xmlns:a="http://schemas.openxmlformats.org/drawingml/2006/main"/>
        <a:ln xmlns:a="http://schemas.openxmlformats.org/drawingml/2006/main" w="9525" algn="ctr">
          <a:noFill/>
          <a:miter lim="800000"/>
          <a:headEnd/>
          <a:tailEnd/>
        </a:ln>
        <a:effectLst xmlns:a="http://schemas.openxmlformats.org/drawingml/2006/main"/>
      </cdr:spPr>
      <cdr:txBody>
        <a:bodyPr xmlns:a="http://schemas.openxmlformats.org/drawingml/2006/main" vertOverflow="clip" wrap="square" lIns="27432" tIns="22860" rIns="27432" bIns="0" anchor="t" upright="1"/>
        <a:lstStyle xmlns:a="http://schemas.openxmlformats.org/drawingml/2006/main"/>
        <a:p xmlns:a="http://schemas.openxmlformats.org/drawingml/2006/main">
          <a:pPr algn="ctr" rtl="0">
            <a:defRPr sz="1000"/>
          </a:pPr>
          <a:r>
            <a:rPr lang="en-US" sz="900" b="1" i="0" u="none" strike="noStrike" baseline="0">
              <a:solidFill>
                <a:srgbClr val="008000"/>
              </a:solidFill>
              <a:latin typeface="Calibri" pitchFamily="34" charset="0"/>
              <a:cs typeface="Arial"/>
            </a:rPr>
            <a:t>FY01-08: </a:t>
          </a:r>
        </a:p>
        <a:p xmlns:a="http://schemas.openxmlformats.org/drawingml/2006/main">
          <a:pPr algn="ctr" rtl="0">
            <a:defRPr sz="1000"/>
          </a:pPr>
          <a:r>
            <a:rPr lang="en-US" sz="900" b="1" i="0" u="none" strike="noStrike" baseline="0">
              <a:solidFill>
                <a:srgbClr val="008000"/>
              </a:solidFill>
              <a:latin typeface="Calibri" pitchFamily="34" charset="0"/>
              <a:cs typeface="Arial"/>
            </a:rPr>
            <a:t>21% CAGR</a:t>
          </a:r>
        </a:p>
      </cdr:txBody>
    </cdr:sp>
  </cdr:relSizeAnchor>
  <cdr:relSizeAnchor xmlns:cdr="http://schemas.openxmlformats.org/drawingml/2006/chartDrawing">
    <cdr:from>
      <cdr:x>0.45583</cdr:x>
      <cdr:y>0.24481</cdr:y>
    </cdr:from>
    <cdr:to>
      <cdr:x>0.83779</cdr:x>
      <cdr:y>0.45608</cdr:y>
    </cdr:to>
    <cdr:sp macro="" textlink="">
      <cdr:nvSpPr>
        <cdr:cNvPr id="1110023" name="Line 7"/>
        <cdr:cNvSpPr>
          <a:spLocks xmlns:a="http://schemas.openxmlformats.org/drawingml/2006/main" noChangeShapeType="1"/>
        </cdr:cNvSpPr>
      </cdr:nvSpPr>
      <cdr:spPr bwMode="auto">
        <a:xfrm xmlns:a="http://schemas.openxmlformats.org/drawingml/2006/main" flipV="1">
          <a:off x="2596383" y="561973"/>
          <a:ext cx="2175641" cy="484969"/>
        </a:xfrm>
        <a:prstGeom xmlns:a="http://schemas.openxmlformats.org/drawingml/2006/main" prst="line">
          <a:avLst/>
        </a:prstGeom>
        <a:noFill xmlns:a="http://schemas.openxmlformats.org/drawingml/2006/main"/>
        <a:ln xmlns:a="http://schemas.openxmlformats.org/drawingml/2006/main" w="15875">
          <a:solidFill>
            <a:srgbClr val="FF0000"/>
          </a:solidFill>
          <a:round/>
          <a:headEnd/>
          <a:tailEnd type="triangle" w="med" len="med"/>
        </a:ln>
        <a:effectLst xmlns:a="http://schemas.openxmlformats.org/drawingml/2006/main"/>
      </cdr:spPr>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0.52512</cdr:x>
      <cdr:y>0.19335</cdr:y>
    </cdr:from>
    <cdr:to>
      <cdr:x>0.65366</cdr:x>
      <cdr:y>0.36402</cdr:y>
    </cdr:to>
    <cdr:sp macro="" textlink="">
      <cdr:nvSpPr>
        <cdr:cNvPr id="1110024" name="Text Box 8"/>
        <cdr:cNvSpPr txBox="1">
          <a:spLocks xmlns:a="http://schemas.openxmlformats.org/drawingml/2006/main" noChangeArrowheads="1"/>
        </cdr:cNvSpPr>
      </cdr:nvSpPr>
      <cdr:spPr bwMode="auto">
        <a:xfrm xmlns:a="http://schemas.openxmlformats.org/drawingml/2006/main">
          <a:off x="3425211" y="409575"/>
          <a:ext cx="838430" cy="361550"/>
        </a:xfrm>
        <a:prstGeom xmlns:a="http://schemas.openxmlformats.org/drawingml/2006/main" prst="rect">
          <a:avLst/>
        </a:prstGeom>
        <a:noFill xmlns:a="http://schemas.openxmlformats.org/drawingml/2006/main"/>
        <a:ln xmlns:a="http://schemas.openxmlformats.org/drawingml/2006/main" w="9525" algn="ctr">
          <a:noFill/>
          <a:miter lim="800000"/>
          <a:headEnd/>
          <a:tailEnd/>
        </a:ln>
        <a:effectLst xmlns:a="http://schemas.openxmlformats.org/drawingml/2006/main"/>
      </cdr:spPr>
      <cdr:txBody>
        <a:bodyPr xmlns:a="http://schemas.openxmlformats.org/drawingml/2006/main" vertOverflow="clip" wrap="square" lIns="27432" tIns="22860" rIns="27432" bIns="0" anchor="t" upright="1"/>
        <a:lstStyle xmlns:a="http://schemas.openxmlformats.org/drawingml/2006/main"/>
        <a:p xmlns:a="http://schemas.openxmlformats.org/drawingml/2006/main">
          <a:pPr algn="ctr" rtl="0">
            <a:defRPr sz="1000"/>
          </a:pPr>
          <a:r>
            <a:rPr lang="en-US" sz="900" b="1" i="0" u="none" strike="noStrike" baseline="0">
              <a:solidFill>
                <a:srgbClr val="FF0000"/>
              </a:solidFill>
              <a:latin typeface="Calibri" pitchFamily="34" charset="0"/>
              <a:cs typeface="Arial"/>
            </a:rPr>
            <a:t>FY08-17:</a:t>
          </a:r>
        </a:p>
        <a:p xmlns:a="http://schemas.openxmlformats.org/drawingml/2006/main">
          <a:pPr algn="ctr" rtl="0">
            <a:defRPr sz="1000"/>
          </a:pPr>
          <a:r>
            <a:rPr lang="en-US" sz="900" b="1" i="0" u="none" strike="noStrike" baseline="0">
              <a:solidFill>
                <a:srgbClr val="FF0000"/>
              </a:solidFill>
              <a:latin typeface="Calibri" pitchFamily="34" charset="0"/>
              <a:cs typeface="Arial"/>
            </a:rPr>
            <a:t>4% CAGR</a:t>
          </a:r>
        </a:p>
      </cdr:txBody>
    </cdr:sp>
  </cdr:relSizeAnchor>
  <cdr:relSizeAnchor xmlns:cdr="http://schemas.openxmlformats.org/drawingml/2006/chartDrawing">
    <cdr:from>
      <cdr:x>0.77605</cdr:x>
      <cdr:y>0.00995</cdr:y>
    </cdr:from>
    <cdr:to>
      <cdr:x>0.89575</cdr:x>
      <cdr:y>0.18435</cdr:y>
    </cdr:to>
    <cdr:sp macro="" textlink="">
      <cdr:nvSpPr>
        <cdr:cNvPr id="1110026" name="Text Box 10"/>
        <cdr:cNvSpPr txBox="1">
          <a:spLocks xmlns:a="http://schemas.openxmlformats.org/drawingml/2006/main" noChangeArrowheads="1"/>
        </cdr:cNvSpPr>
      </cdr:nvSpPr>
      <cdr:spPr bwMode="auto">
        <a:xfrm xmlns:a="http://schemas.openxmlformats.org/drawingml/2006/main">
          <a:off x="5061957" y="21077"/>
          <a:ext cx="780769" cy="369447"/>
        </a:xfrm>
        <a:prstGeom xmlns:a="http://schemas.openxmlformats.org/drawingml/2006/main" prst="rect">
          <a:avLst/>
        </a:prstGeom>
        <a:noFill xmlns:a="http://schemas.openxmlformats.org/drawingml/2006/main"/>
        <a:ln xmlns:a="http://schemas.openxmlformats.org/drawingml/2006/main" w="9525" algn="ctr">
          <a:noFill/>
          <a:miter lim="800000"/>
          <a:headEnd/>
          <a:tailEnd/>
        </a:ln>
        <a:effectLst xmlns:a="http://schemas.openxmlformats.org/drawingml/2006/main"/>
      </cdr:spPr>
      <cdr:txBody>
        <a:bodyPr xmlns:a="http://schemas.openxmlformats.org/drawingml/2006/main" vertOverflow="clip" wrap="square" lIns="27432" tIns="22860" rIns="27432" bIns="0" anchor="t" upright="1"/>
        <a:lstStyle xmlns:a="http://schemas.openxmlformats.org/drawingml/2006/main"/>
        <a:p xmlns:a="http://schemas.openxmlformats.org/drawingml/2006/main">
          <a:pPr algn="ctr" rtl="0">
            <a:defRPr sz="1000"/>
          </a:pPr>
          <a:r>
            <a:rPr lang="en-US" sz="900" b="1" i="0" u="none" strike="noStrike" baseline="0">
              <a:solidFill>
                <a:srgbClr val="008000"/>
              </a:solidFill>
              <a:latin typeface="Calibri" pitchFamily="34" charset="0"/>
              <a:cs typeface="Arial"/>
            </a:rPr>
            <a:t>FY17-19E:  </a:t>
          </a:r>
        </a:p>
        <a:p xmlns:a="http://schemas.openxmlformats.org/drawingml/2006/main">
          <a:pPr algn="ctr" rtl="0">
            <a:defRPr sz="1000"/>
          </a:pPr>
          <a:r>
            <a:rPr lang="en-US" sz="900" b="1" i="0" u="none" strike="noStrike" baseline="0">
              <a:solidFill>
                <a:srgbClr val="008000"/>
              </a:solidFill>
              <a:latin typeface="Calibri" pitchFamily="34" charset="0"/>
              <a:cs typeface="Arial"/>
            </a:rPr>
            <a:t>20% CAGR</a:t>
          </a:r>
        </a:p>
      </cdr:txBody>
    </cdr:sp>
  </cdr:relSizeAnchor>
  <cdr:relSizeAnchor xmlns:cdr="http://schemas.openxmlformats.org/drawingml/2006/chartDrawing">
    <cdr:from>
      <cdr:x>0.83458</cdr:x>
      <cdr:y>0.05077</cdr:y>
    </cdr:from>
    <cdr:to>
      <cdr:x>0.93312</cdr:x>
      <cdr:y>0.20137</cdr:y>
    </cdr:to>
    <cdr:sp macro="" textlink="">
      <cdr:nvSpPr>
        <cdr:cNvPr id="11" name="Line 7"/>
        <cdr:cNvSpPr>
          <a:spLocks xmlns:a="http://schemas.openxmlformats.org/drawingml/2006/main" noChangeShapeType="1"/>
        </cdr:cNvSpPr>
      </cdr:nvSpPr>
      <cdr:spPr bwMode="auto">
        <a:xfrm xmlns:a="http://schemas.openxmlformats.org/drawingml/2006/main" flipV="1">
          <a:off x="4753712" y="116541"/>
          <a:ext cx="561279" cy="345706"/>
        </a:xfrm>
        <a:prstGeom xmlns:a="http://schemas.openxmlformats.org/drawingml/2006/main" prst="line">
          <a:avLst/>
        </a:prstGeom>
        <a:noFill xmlns:a="http://schemas.openxmlformats.org/drawingml/2006/main"/>
        <a:ln xmlns:a="http://schemas.openxmlformats.org/drawingml/2006/main" w="15875">
          <a:solidFill>
            <a:srgbClr val="008000"/>
          </a:solidFill>
          <a:round/>
          <a:headEnd/>
          <a:tailEnd type="triangle" w="med" len="med"/>
        </a:ln>
        <a:effectLst xmlns:a="http://schemas.openxmlformats.org/drawingml/2006/main"/>
      </cdr:spPr>
      <cdr:txBody>
        <a:bodyPr xmlns:a="http://schemas.openxmlformats.org/drawingml/2006/main"/>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0.81322</cdr:x>
      <cdr:y>0.28335</cdr:y>
    </cdr:from>
    <cdr:to>
      <cdr:x>0.87743</cdr:x>
      <cdr:y>0.36252</cdr:y>
    </cdr:to>
    <cdr:sp macro="" textlink="">
      <cdr:nvSpPr>
        <cdr:cNvPr id="10" name="TextBox 18"/>
        <cdr:cNvSpPr txBox="1"/>
      </cdr:nvSpPr>
      <cdr:spPr>
        <a:xfrm xmlns:a="http://schemas.openxmlformats.org/drawingml/2006/main">
          <a:off x="4632061" y="650438"/>
          <a:ext cx="365760" cy="181737"/>
        </a:xfrm>
        <a:prstGeom xmlns:a="http://schemas.openxmlformats.org/drawingml/2006/main" prst="rect">
          <a:avLst/>
        </a:prstGeom>
        <a:solidFill xmlns:a="http://schemas.openxmlformats.org/drawingml/2006/main">
          <a:sysClr val="window" lastClr="FFFFFF">
            <a:lumMod val="85000"/>
          </a:sysClr>
        </a:solidFill>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r>
            <a:rPr lang="en-US" sz="800"/>
            <a:t>6%</a:t>
          </a:r>
        </a:p>
      </cdr:txBody>
    </cdr:sp>
  </cdr:relSizeAnchor>
  <cdr:relSizeAnchor xmlns:cdr="http://schemas.openxmlformats.org/drawingml/2006/chartDrawing">
    <cdr:from>
      <cdr:x>0.86239</cdr:x>
      <cdr:y>0.17083</cdr:y>
    </cdr:from>
    <cdr:to>
      <cdr:x>0.9266</cdr:x>
      <cdr:y>0.25301</cdr:y>
    </cdr:to>
    <cdr:sp macro="" textlink="">
      <cdr:nvSpPr>
        <cdr:cNvPr id="12" name="TextBox 19"/>
        <cdr:cNvSpPr txBox="1"/>
      </cdr:nvSpPr>
      <cdr:spPr>
        <a:xfrm xmlns:a="http://schemas.openxmlformats.org/drawingml/2006/main">
          <a:off x="4912129" y="392144"/>
          <a:ext cx="365760" cy="188647"/>
        </a:xfrm>
        <a:prstGeom xmlns:a="http://schemas.openxmlformats.org/drawingml/2006/main" prst="rect">
          <a:avLst/>
        </a:prstGeom>
        <a:solidFill xmlns:a="http://schemas.openxmlformats.org/drawingml/2006/main">
          <a:sysClr val="window" lastClr="FFFFFF">
            <a:lumMod val="85000"/>
          </a:sysClr>
        </a:solidFill>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l"/>
          <a:r>
            <a:rPr lang="en-US" sz="800"/>
            <a:t>20%</a:t>
          </a:r>
        </a:p>
      </cdr:txBody>
    </cdr:sp>
  </cdr:relSizeAnchor>
  <cdr:relSizeAnchor xmlns:cdr="http://schemas.openxmlformats.org/drawingml/2006/chartDrawing">
    <cdr:from>
      <cdr:x>0.92571</cdr:x>
      <cdr:y>0.08522</cdr:y>
    </cdr:from>
    <cdr:to>
      <cdr:x>1</cdr:x>
      <cdr:y>0.15827</cdr:y>
    </cdr:to>
    <cdr:sp macro="" textlink="">
      <cdr:nvSpPr>
        <cdr:cNvPr id="13" name="TextBox 20"/>
        <cdr:cNvSpPr txBox="1"/>
      </cdr:nvSpPr>
      <cdr:spPr>
        <a:xfrm xmlns:a="http://schemas.openxmlformats.org/drawingml/2006/main">
          <a:off x="6038147" y="180522"/>
          <a:ext cx="484573" cy="154757"/>
        </a:xfrm>
        <a:prstGeom xmlns:a="http://schemas.openxmlformats.org/drawingml/2006/main" prst="rect">
          <a:avLst/>
        </a:prstGeom>
        <a:solidFill xmlns:a="http://schemas.openxmlformats.org/drawingml/2006/main">
          <a:sysClr val="window" lastClr="FFFFFF">
            <a:lumMod val="85000"/>
          </a:sysClr>
        </a:solidFill>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r>
            <a:rPr lang="en-US" sz="800"/>
            <a:t>20%</a:t>
          </a:r>
        </a:p>
      </cdr:txBody>
    </cdr:sp>
  </cdr:relSizeAnchor>
</c:userShapes>
</file>

<file path=ppt/drawings/drawing8.xml><?xml version="1.0" encoding="utf-8"?>
<c:userShapes xmlns:c="http://schemas.openxmlformats.org/drawingml/2006/chart">
  <cdr:relSizeAnchor xmlns:cdr="http://schemas.openxmlformats.org/drawingml/2006/chartDrawing">
    <cdr:from>
      <cdr:x>0.5022</cdr:x>
      <cdr:y>0.13478</cdr:y>
    </cdr:from>
    <cdr:to>
      <cdr:x>0.54905</cdr:x>
      <cdr:y>0.94349</cdr:y>
    </cdr:to>
    <cdr:sp macro="" textlink="">
      <cdr:nvSpPr>
        <cdr:cNvPr id="2" name="TextBox 1"/>
        <cdr:cNvSpPr txBox="1"/>
      </cdr:nvSpPr>
      <cdr:spPr>
        <a:xfrm xmlns:a="http://schemas.openxmlformats.org/drawingml/2006/main">
          <a:off x="3267102" y="295270"/>
          <a:ext cx="304787" cy="1771682"/>
        </a:xfrm>
        <a:prstGeom xmlns:a="http://schemas.openxmlformats.org/drawingml/2006/main" prst="rect">
          <a:avLst/>
        </a:prstGeom>
        <a:ln xmlns:a="http://schemas.openxmlformats.org/drawingml/2006/main">
          <a:solidFill>
            <a:srgbClr val="C00000"/>
          </a:solidFill>
          <a:prstDash val="dash"/>
        </a:ln>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0.66325</cdr:x>
      <cdr:y>0.1462</cdr:y>
    </cdr:from>
    <cdr:to>
      <cdr:x>0.7101</cdr:x>
      <cdr:y>0.95491</cdr:y>
    </cdr:to>
    <cdr:sp macro="" textlink="">
      <cdr:nvSpPr>
        <cdr:cNvPr id="3" name="TextBox 2"/>
        <cdr:cNvSpPr txBox="1"/>
      </cdr:nvSpPr>
      <cdr:spPr>
        <a:xfrm xmlns:a="http://schemas.openxmlformats.org/drawingml/2006/main">
          <a:off x="4314823" y="355106"/>
          <a:ext cx="304787" cy="1964256"/>
        </a:xfrm>
        <a:prstGeom xmlns:a="http://schemas.openxmlformats.org/drawingml/2006/main" prst="rect">
          <a:avLst/>
        </a:prstGeom>
        <a:ln xmlns:a="http://schemas.openxmlformats.org/drawingml/2006/main">
          <a:solidFill>
            <a:srgbClr val="C00000"/>
          </a:solidFill>
          <a:prstDash val="dash"/>
        </a:ln>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374A9CDF-A585-46A7-9A53-495DE8EF72FD}" type="datetimeFigureOut">
              <a:rPr lang="en-US" smtClean="0"/>
              <a:pPr/>
              <a:t>7/24/2017</a:t>
            </a:fld>
            <a:endParaRPr lang="en-US" dirty="0"/>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CFB026E3-FEE0-46D5-B063-92803DA779C8}" type="slidenum">
              <a:rPr lang="en-US" smtClean="0"/>
              <a:pPr/>
              <a:t>‹#›</a:t>
            </a:fld>
            <a:endParaRPr lang="en-US" dirty="0"/>
          </a:p>
        </p:txBody>
      </p:sp>
    </p:spTree>
    <p:extLst>
      <p:ext uri="{BB962C8B-B14F-4D97-AF65-F5344CB8AC3E}">
        <p14:creationId xmlns:p14="http://schemas.microsoft.com/office/powerpoint/2010/main" val="1536196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F99ED02-25FA-4A17-9FCD-19774336A184}" type="datetimeFigureOut">
              <a:rPr lang="en-US" smtClean="0"/>
              <a:pPr/>
              <a:t>7/24/2017</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96BD0EE-7225-40AD-B207-7737BA91792D}" type="slidenum">
              <a:rPr lang="en-US" smtClean="0"/>
              <a:pPr/>
              <a:t>‹#›</a:t>
            </a:fld>
            <a:endParaRPr lang="en-US" dirty="0"/>
          </a:p>
        </p:txBody>
      </p:sp>
    </p:spTree>
    <p:extLst>
      <p:ext uri="{BB962C8B-B14F-4D97-AF65-F5344CB8AC3E}">
        <p14:creationId xmlns:p14="http://schemas.microsoft.com/office/powerpoint/2010/main" val="1590625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F96BD0EE-7225-40AD-B207-7737BA91792D}" type="slidenum">
              <a:rPr lang="en-US" smtClean="0"/>
              <a:pPr/>
              <a:t>1</a:t>
            </a:fld>
            <a:endParaRPr lang="en-US" dirty="0"/>
          </a:p>
        </p:txBody>
      </p:sp>
    </p:spTree>
    <p:extLst>
      <p:ext uri="{BB962C8B-B14F-4D97-AF65-F5344CB8AC3E}">
        <p14:creationId xmlns:p14="http://schemas.microsoft.com/office/powerpoint/2010/main" val="37383706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F96BD0EE-7225-40AD-B207-7737BA91792D}" type="slidenum">
              <a:rPr lang="en-US" smtClean="0"/>
              <a:pPr/>
              <a:t>13</a:t>
            </a:fld>
            <a:endParaRPr lang="en-US" dirty="0"/>
          </a:p>
        </p:txBody>
      </p:sp>
    </p:spTree>
    <p:extLst>
      <p:ext uri="{BB962C8B-B14F-4D97-AF65-F5344CB8AC3E}">
        <p14:creationId xmlns:p14="http://schemas.microsoft.com/office/powerpoint/2010/main" val="2071173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F96BD0EE-7225-40AD-B207-7737BA91792D}" type="slidenum">
              <a:rPr lang="en-US" smtClean="0"/>
              <a:pPr/>
              <a:t>14</a:t>
            </a:fld>
            <a:endParaRPr lang="en-US" dirty="0"/>
          </a:p>
        </p:txBody>
      </p:sp>
    </p:spTree>
    <p:extLst>
      <p:ext uri="{BB962C8B-B14F-4D97-AF65-F5344CB8AC3E}">
        <p14:creationId xmlns:p14="http://schemas.microsoft.com/office/powerpoint/2010/main" val="2071173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F96BD0EE-7225-40AD-B207-7737BA91792D}" type="slidenum">
              <a:rPr lang="en-US" smtClean="0"/>
              <a:pPr/>
              <a:t>3</a:t>
            </a:fld>
            <a:endParaRPr lang="en-US" dirty="0"/>
          </a:p>
        </p:txBody>
      </p:sp>
    </p:spTree>
    <p:extLst>
      <p:ext uri="{BB962C8B-B14F-4D97-AF65-F5344CB8AC3E}">
        <p14:creationId xmlns:p14="http://schemas.microsoft.com/office/powerpoint/2010/main" val="2071173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F96BD0EE-7225-40AD-B207-7737BA91792D}" type="slidenum">
              <a:rPr lang="en-US" smtClean="0"/>
              <a:pPr/>
              <a:t>4</a:t>
            </a:fld>
            <a:endParaRPr lang="en-US" dirty="0"/>
          </a:p>
        </p:txBody>
      </p:sp>
    </p:spTree>
    <p:extLst>
      <p:ext uri="{BB962C8B-B14F-4D97-AF65-F5344CB8AC3E}">
        <p14:creationId xmlns:p14="http://schemas.microsoft.com/office/powerpoint/2010/main" val="2071173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F96BD0EE-7225-40AD-B207-7737BA91792D}" type="slidenum">
              <a:rPr lang="en-US" smtClean="0"/>
              <a:pPr/>
              <a:t>5</a:t>
            </a:fld>
            <a:endParaRPr lang="en-US" dirty="0"/>
          </a:p>
        </p:txBody>
      </p:sp>
    </p:spTree>
    <p:extLst>
      <p:ext uri="{BB962C8B-B14F-4D97-AF65-F5344CB8AC3E}">
        <p14:creationId xmlns:p14="http://schemas.microsoft.com/office/powerpoint/2010/main" val="20711739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F96BD0EE-7225-40AD-B207-7737BA91792D}" type="slidenum">
              <a:rPr lang="en-US" smtClean="0"/>
              <a:pPr/>
              <a:t>6</a:t>
            </a:fld>
            <a:endParaRPr lang="en-US" dirty="0"/>
          </a:p>
        </p:txBody>
      </p:sp>
    </p:spTree>
    <p:extLst>
      <p:ext uri="{BB962C8B-B14F-4D97-AF65-F5344CB8AC3E}">
        <p14:creationId xmlns:p14="http://schemas.microsoft.com/office/powerpoint/2010/main" val="20711739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F96BD0EE-7225-40AD-B207-7737BA91792D}" type="slidenum">
              <a:rPr lang="en-US" smtClean="0"/>
              <a:pPr/>
              <a:t>7</a:t>
            </a:fld>
            <a:endParaRPr lang="en-US" dirty="0"/>
          </a:p>
        </p:txBody>
      </p:sp>
    </p:spTree>
    <p:extLst>
      <p:ext uri="{BB962C8B-B14F-4D97-AF65-F5344CB8AC3E}">
        <p14:creationId xmlns:p14="http://schemas.microsoft.com/office/powerpoint/2010/main" val="20711739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F96BD0EE-7225-40AD-B207-7737BA91792D}" type="slidenum">
              <a:rPr lang="en-US" smtClean="0"/>
              <a:pPr/>
              <a:t>8</a:t>
            </a:fld>
            <a:endParaRPr lang="en-US" dirty="0"/>
          </a:p>
        </p:txBody>
      </p:sp>
    </p:spTree>
    <p:extLst>
      <p:ext uri="{BB962C8B-B14F-4D97-AF65-F5344CB8AC3E}">
        <p14:creationId xmlns:p14="http://schemas.microsoft.com/office/powerpoint/2010/main" val="20711739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F96BD0EE-7225-40AD-B207-7737BA91792D}" type="slidenum">
              <a:rPr lang="en-US" smtClean="0"/>
              <a:pPr/>
              <a:t>10</a:t>
            </a:fld>
            <a:endParaRPr lang="en-US" dirty="0"/>
          </a:p>
        </p:txBody>
      </p:sp>
    </p:spTree>
    <p:extLst>
      <p:ext uri="{BB962C8B-B14F-4D97-AF65-F5344CB8AC3E}">
        <p14:creationId xmlns:p14="http://schemas.microsoft.com/office/powerpoint/2010/main" val="20711739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F96BD0EE-7225-40AD-B207-7737BA91792D}" type="slidenum">
              <a:rPr lang="en-US" smtClean="0"/>
              <a:pPr/>
              <a:t>12</a:t>
            </a:fld>
            <a:endParaRPr lang="en-US" dirty="0"/>
          </a:p>
        </p:txBody>
      </p:sp>
    </p:spTree>
    <p:extLst>
      <p:ext uri="{BB962C8B-B14F-4D97-AF65-F5344CB8AC3E}">
        <p14:creationId xmlns:p14="http://schemas.microsoft.com/office/powerpoint/2010/main" val="2071173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12"/>
          </p:nvPr>
        </p:nvSpPr>
        <p:spPr/>
        <p:txBody>
          <a:bodyPr/>
          <a:lstStyle/>
          <a:p>
            <a:fld id="{9F459ADB-4866-49E1-9770-CEC7B02B3E0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638800" cy="563562"/>
          </a:xfrm>
        </p:spPr>
        <p:txBody>
          <a:bodyPr lIns="0" rIns="0">
            <a:noAutofit/>
          </a:bodyPr>
          <a:lstStyle>
            <a:lvl1pPr algn="l">
              <a:defRPr sz="3200" b="1">
                <a:solidFill>
                  <a:srgbClr val="C00000"/>
                </a:solidFill>
                <a:latin typeface="+mn-lt"/>
              </a:defRPr>
            </a:lvl1pPr>
          </a:lstStyle>
          <a:p>
            <a:r>
              <a:rPr lang="en-US" dirty="0"/>
              <a:t>Click to edit Master title style</a:t>
            </a:r>
          </a:p>
        </p:txBody>
      </p:sp>
      <p:sp>
        <p:nvSpPr>
          <p:cNvPr id="3" name="Content Placeholder 2"/>
          <p:cNvSpPr>
            <a:spLocks noGrp="1"/>
          </p:cNvSpPr>
          <p:nvPr>
            <p:ph idx="1"/>
          </p:nvPr>
        </p:nvSpPr>
        <p:spPr>
          <a:xfrm>
            <a:off x="457200" y="1066800"/>
            <a:ext cx="8229600" cy="5059363"/>
          </a:xfrm>
        </p:spPr>
        <p:txBody>
          <a:bodyPr/>
          <a:lstStyle>
            <a:lvl1pPr>
              <a:defRPr b="1"/>
            </a:lvl1pPr>
            <a:lvl2pPr>
              <a:defRPr b="1"/>
            </a:lvl2pPr>
            <a:lvl3pPr>
              <a:defRPr b="1"/>
            </a:lvl3pPr>
            <a:lvl4pPr>
              <a:defRPr b="1"/>
            </a:lvl4pPr>
            <a:lvl5pPr>
              <a:defRPr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2"/>
          </p:nvPr>
        </p:nvSpPr>
        <p:spPr>
          <a:xfrm>
            <a:off x="6553200" y="6356350"/>
            <a:ext cx="2133600" cy="365125"/>
          </a:xfrm>
        </p:spPr>
        <p:txBody>
          <a:bodyPr/>
          <a:lstStyle/>
          <a:p>
            <a:fld id="{9F459ADB-4866-49E1-9770-CEC7B02B3E0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F315B528-2F62-4286-A53B-021D44AB65F8}" type="datetime1">
              <a:rPr lang="en-US" smtClean="0"/>
              <a:t>7/24/2017</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743AEFA9-F06D-4E7F-8BEF-A47F3E545CE2}" type="slidenum">
              <a:rPr lang="en-US"/>
              <a:pPr>
                <a:defRPr/>
              </a:pPr>
              <a:t>‹#›</a:t>
            </a:fld>
            <a:endParaRPr lang="en-US" dirty="0"/>
          </a:p>
        </p:txBody>
      </p:sp>
    </p:spTree>
    <p:extLst>
      <p:ext uri="{BB962C8B-B14F-4D97-AF65-F5344CB8AC3E}">
        <p14:creationId xmlns:p14="http://schemas.microsoft.com/office/powerpoint/2010/main" val="31883943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wmf"/><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C000"/>
            </a:gs>
            <a:gs pos="50000">
              <a:srgbClr val="FFCC00">
                <a:alpha val="49804"/>
              </a:srgbClr>
            </a:gs>
            <a:gs pos="85000">
              <a:schemeClr val="bg1"/>
            </a:gs>
          </a:gsLst>
          <a:lin ang="162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tx1"/>
                </a:solidFill>
              </a:defRPr>
            </a:lvl1pPr>
          </a:lstStyle>
          <a:p>
            <a:fld id="{834280D8-6338-42AA-9C5E-17C2CAF65C9B}" type="slidenum">
              <a:rPr lang="en-US" smtClean="0"/>
              <a:pPr/>
              <a:t>‹#›</a:t>
            </a:fld>
            <a:endParaRPr lang="en-US" dirty="0"/>
          </a:p>
        </p:txBody>
      </p:sp>
      <p:pic>
        <p:nvPicPr>
          <p:cNvPr id="7" name="Picture 2" descr="C:\Documents and Settings\shrinathm\Desktop\MO Plain Logo.eps"/>
          <p:cNvPicPr>
            <a:picLocks noChangeAspect="1" noChangeArrowheads="1"/>
          </p:cNvPicPr>
          <p:nvPr userDrawn="1"/>
        </p:nvPicPr>
        <p:blipFill>
          <a:blip r:embed="rId5"/>
          <a:srcRect/>
          <a:stretch>
            <a:fillRect/>
          </a:stretch>
        </p:blipFill>
        <p:spPr bwMode="auto">
          <a:xfrm>
            <a:off x="6858000" y="291548"/>
            <a:ext cx="1828800" cy="516563"/>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chart" Target="../charts/chart9.xml"/><Relationship Id="rId5" Type="http://schemas.openxmlformats.org/officeDocument/2006/relationships/chart" Target="../charts/chart8.xml"/><Relationship Id="rId4" Type="http://schemas.openxmlformats.org/officeDocument/2006/relationships/chart" Target="../charts/chart7.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8.jpeg"/><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descr="Motilal Oswal Logo"/>
          <p:cNvPicPr>
            <a:picLocks noChangeAspect="1"/>
          </p:cNvPicPr>
          <p:nvPr/>
        </p:nvPicPr>
        <p:blipFill>
          <a:blip r:embed="rId3"/>
          <a:stretch>
            <a:fillRect/>
          </a:stretch>
        </p:blipFill>
        <p:spPr bwMode="auto">
          <a:xfrm>
            <a:off x="5298504" y="6896"/>
            <a:ext cx="3810000" cy="685800"/>
          </a:xfrm>
          <a:prstGeom prst="rect">
            <a:avLst/>
          </a:prstGeom>
          <a:noFill/>
          <a:ln w="9525">
            <a:noFill/>
            <a:miter lim="800000"/>
            <a:headEnd/>
            <a:tailEnd/>
          </a:ln>
          <a:effectLst>
            <a:outerShdw blurRad="127000" dist="101600" dir="2700000" algn="tl" rotWithShape="0">
              <a:prstClr val="black">
                <a:alpha val="40000"/>
              </a:prstClr>
            </a:outerShdw>
          </a:effectLst>
        </p:spPr>
      </p:pic>
      <p:sp>
        <p:nvSpPr>
          <p:cNvPr id="2" name="AutoShape 2" descr="Image result for ultimate sales machin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sp>
        <p:nvSpPr>
          <p:cNvPr id="4" name="AutoShape 4" descr="Image result for ultimate sales machin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sp>
        <p:nvSpPr>
          <p:cNvPr id="5" name="AutoShape 6" descr="Image result for ultimate sales machine"/>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908720"/>
            <a:ext cx="6984776" cy="5184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6553200" y="6248400"/>
            <a:ext cx="2133600" cy="365125"/>
          </a:xfrm>
        </p:spPr>
        <p:txBody>
          <a:bodyPr/>
          <a:lstStyle/>
          <a:p>
            <a:pPr>
              <a:defRPr/>
            </a:pPr>
            <a:fld id="{743AEFA9-F06D-4E7F-8BEF-A47F3E545CE2}" type="slidenum">
              <a:rPr lang="en-US" smtClean="0">
                <a:solidFill>
                  <a:schemeClr val="tx1"/>
                </a:solidFill>
              </a:rPr>
              <a:pPr>
                <a:defRPr/>
              </a:pPr>
              <a:t>10</a:t>
            </a:fld>
            <a:endParaRPr lang="en-US" dirty="0">
              <a:solidFill>
                <a:schemeClr val="tx1"/>
              </a:solidFill>
            </a:endParaRPr>
          </a:p>
        </p:txBody>
      </p:sp>
      <p:sp>
        <p:nvSpPr>
          <p:cNvPr id="2" name="AutoShape 2" descr="https://i.ytimg.com/vi/RuqHw5GKu1c/maxresdefault.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 name="AutoShape 4" descr="https://i.ytimg.com/vi/RuqHw5GKu1c/maxresdefault.jp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 name="AutoShape 6" descr="https://i.ytimg.com/vi/RuqHw5GKu1c/maxresdefault.jpg"/>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 name="AutoShape 2" descr="Image result for what got you here will not get you there"/>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8" name="AutoShape 4" descr="Image result for what got you here will not get you there"/>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9" name="AutoShape 6" descr="Image result for what got you here will not get you there"/>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11" name="TextBox 10"/>
          <p:cNvSpPr txBox="1"/>
          <p:nvPr/>
        </p:nvSpPr>
        <p:spPr>
          <a:xfrm>
            <a:off x="0" y="160337"/>
            <a:ext cx="6576665" cy="523220"/>
          </a:xfrm>
          <a:prstGeom prst="rect">
            <a:avLst/>
          </a:prstGeom>
          <a:noFill/>
        </p:spPr>
        <p:txBody>
          <a:bodyPr wrap="square" rtlCol="0">
            <a:spAutoFit/>
          </a:bodyPr>
          <a:lstStyle/>
          <a:p>
            <a:r>
              <a:rPr lang="en-US" sz="2800" b="1" dirty="0">
                <a:solidFill>
                  <a:srgbClr val="0000CC"/>
                </a:solidFill>
              </a:rPr>
              <a:t>Earnings to revive after TEPID three years</a:t>
            </a:r>
          </a:p>
        </p:txBody>
      </p:sp>
      <p:graphicFrame>
        <p:nvGraphicFramePr>
          <p:cNvPr id="13" name="Chart 12"/>
          <p:cNvGraphicFramePr/>
          <p:nvPr>
            <p:extLst>
              <p:ext uri="{D42A27DB-BD31-4B8C-83A1-F6EECF244321}">
                <p14:modId xmlns:p14="http://schemas.microsoft.com/office/powerpoint/2010/main" val="553247514"/>
              </p:ext>
            </p:extLst>
          </p:nvPr>
        </p:nvGraphicFramePr>
        <p:xfrm>
          <a:off x="460375" y="1268760"/>
          <a:ext cx="8033724" cy="2520280"/>
        </p:xfrm>
        <a:graphic>
          <a:graphicData uri="http://schemas.openxmlformats.org/drawingml/2006/chart">
            <c:chart xmlns:c="http://schemas.openxmlformats.org/drawingml/2006/chart" xmlns:r="http://schemas.openxmlformats.org/officeDocument/2006/relationships" r:id="rId3"/>
          </a:graphicData>
        </a:graphic>
      </p:graphicFrame>
      <p:sp>
        <p:nvSpPr>
          <p:cNvPr id="14" name="Rectangle 13"/>
          <p:cNvSpPr/>
          <p:nvPr/>
        </p:nvSpPr>
        <p:spPr>
          <a:xfrm>
            <a:off x="460375" y="4005064"/>
            <a:ext cx="8144073" cy="2277547"/>
          </a:xfrm>
          <a:prstGeom prst="rect">
            <a:avLst/>
          </a:prstGeom>
        </p:spPr>
        <p:txBody>
          <a:bodyPr wrap="square">
            <a:spAutoFit/>
          </a:bodyPr>
          <a:lstStyle/>
          <a:p>
            <a:pPr algn="ctr"/>
            <a:r>
              <a:rPr lang="en-US" sz="1600" dirty="0"/>
              <a:t>The Nifty’s earnings performance has been flat, with EPS fluctuating at around INR400 over FY14-17</a:t>
            </a:r>
          </a:p>
          <a:p>
            <a:endParaRPr lang="en-US" dirty="0"/>
          </a:p>
          <a:p>
            <a:pPr marL="285750" indent="-285750">
              <a:buFont typeface="Arial" pitchFamily="34" charset="0"/>
              <a:buChar char="•"/>
            </a:pPr>
            <a:r>
              <a:rPr lang="en-US" sz="1400" dirty="0"/>
              <a:t>Lack of private CAPEX revival</a:t>
            </a:r>
          </a:p>
          <a:p>
            <a:pPr marL="285750" indent="-285750">
              <a:buFont typeface="Arial" pitchFamily="34" charset="0"/>
              <a:buChar char="•"/>
            </a:pPr>
            <a:r>
              <a:rPr lang="en-US" sz="1400" dirty="0"/>
              <a:t>Asset Quality review of Banks</a:t>
            </a:r>
          </a:p>
          <a:p>
            <a:pPr marL="285750" indent="-285750">
              <a:buFont typeface="Arial" pitchFamily="34" charset="0"/>
              <a:buChar char="•"/>
            </a:pPr>
            <a:r>
              <a:rPr lang="en-US" sz="1400" dirty="0"/>
              <a:t>Deflation in commodity prices</a:t>
            </a:r>
          </a:p>
          <a:p>
            <a:pPr marL="285750" indent="-285750">
              <a:buFont typeface="Arial" pitchFamily="34" charset="0"/>
              <a:buChar char="•"/>
            </a:pPr>
            <a:r>
              <a:rPr lang="en-US" sz="1400" dirty="0"/>
              <a:t>Two consecutive years of drought</a:t>
            </a:r>
          </a:p>
          <a:p>
            <a:pPr marL="285750" indent="-285750">
              <a:buFont typeface="Arial" pitchFamily="34" charset="0"/>
              <a:buChar char="•"/>
            </a:pPr>
            <a:r>
              <a:rPr lang="en-US" sz="1400" dirty="0"/>
              <a:t>Demonetization</a:t>
            </a:r>
          </a:p>
          <a:p>
            <a:pPr marL="285750" indent="-285750">
              <a:buFont typeface="Arial" pitchFamily="34" charset="0"/>
              <a:buChar char="•"/>
            </a:pPr>
            <a:endParaRPr lang="en-US" dirty="0"/>
          </a:p>
        </p:txBody>
      </p:sp>
    </p:spTree>
    <p:extLst>
      <p:ext uri="{BB962C8B-B14F-4D97-AF65-F5344CB8AC3E}">
        <p14:creationId xmlns:p14="http://schemas.microsoft.com/office/powerpoint/2010/main" val="754655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743AEFA9-F06D-4E7F-8BEF-A47F3E545CE2}" type="slidenum">
              <a:rPr lang="en-US" smtClean="0"/>
              <a:pPr>
                <a:defRPr/>
              </a:pPr>
              <a:t>11</a:t>
            </a:fld>
            <a:endParaRPr lang="en-US" dirty="0"/>
          </a:p>
        </p:txBody>
      </p:sp>
      <p:sp>
        <p:nvSpPr>
          <p:cNvPr id="3" name="Rectangle 2"/>
          <p:cNvSpPr/>
          <p:nvPr/>
        </p:nvSpPr>
        <p:spPr>
          <a:xfrm>
            <a:off x="251520" y="1484784"/>
            <a:ext cx="8496944" cy="4431983"/>
          </a:xfrm>
          <a:prstGeom prst="rect">
            <a:avLst/>
          </a:prstGeom>
        </p:spPr>
        <p:txBody>
          <a:bodyPr wrap="square">
            <a:spAutoFit/>
          </a:bodyPr>
          <a:lstStyle/>
          <a:p>
            <a:r>
              <a:rPr lang="en-US" sz="2400" b="1" dirty="0"/>
              <a:t>Earnings growth over the last three years has been lackluster, with flattish Nifty EPS over FY14-17. </a:t>
            </a:r>
          </a:p>
          <a:p>
            <a:endParaRPr lang="en-US" dirty="0"/>
          </a:p>
          <a:p>
            <a:r>
              <a:rPr lang="en-US" dirty="0"/>
              <a:t>Earnings growth was hamstrung by the absence of revival in private investment cycle, two consecutive droughts (impacted consumption spending), asset quality stress at public sector (PSU) banks and corporate private sector banks, deceleration in credit growth, deflation in commodity prices in FY16 and the demonetization exercise. </a:t>
            </a:r>
          </a:p>
          <a:p>
            <a:endParaRPr lang="en-US" dirty="0"/>
          </a:p>
          <a:p>
            <a:r>
              <a:rPr lang="en-US" dirty="0"/>
              <a:t>While we are disappointed by the lack of earnings growth, we believe the underlying change in the economy has erased the problems of the past and created a foundation for future growth. </a:t>
            </a:r>
          </a:p>
          <a:p>
            <a:endParaRPr lang="en-US" dirty="0"/>
          </a:p>
          <a:p>
            <a:r>
              <a:rPr lang="en-US" dirty="0"/>
              <a:t>Earnings growth would be driven by low base and recovery in earnings of </a:t>
            </a:r>
            <a:r>
              <a:rPr lang="en-US" dirty="0" err="1"/>
              <a:t>cyclicals</a:t>
            </a:r>
            <a:r>
              <a:rPr lang="en-US" dirty="0"/>
              <a:t> (Metals, PSU Banks, Autos). Also, government spending in rural areas and normal monsoons could boost consumption in FY18.  </a:t>
            </a:r>
          </a:p>
        </p:txBody>
      </p:sp>
    </p:spTree>
    <p:extLst>
      <p:ext uri="{BB962C8B-B14F-4D97-AF65-F5344CB8AC3E}">
        <p14:creationId xmlns:p14="http://schemas.microsoft.com/office/powerpoint/2010/main" val="1220105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6553200" y="6248400"/>
            <a:ext cx="2133600" cy="365125"/>
          </a:xfrm>
        </p:spPr>
        <p:txBody>
          <a:bodyPr/>
          <a:lstStyle/>
          <a:p>
            <a:pPr>
              <a:defRPr/>
            </a:pPr>
            <a:fld id="{743AEFA9-F06D-4E7F-8BEF-A47F3E545CE2}" type="slidenum">
              <a:rPr lang="en-US" smtClean="0">
                <a:solidFill>
                  <a:schemeClr val="tx1"/>
                </a:solidFill>
              </a:rPr>
              <a:pPr>
                <a:defRPr/>
              </a:pPr>
              <a:t>12</a:t>
            </a:fld>
            <a:endParaRPr lang="en-US" dirty="0">
              <a:solidFill>
                <a:schemeClr val="tx1"/>
              </a:solidFill>
            </a:endParaRPr>
          </a:p>
        </p:txBody>
      </p:sp>
      <p:sp>
        <p:nvSpPr>
          <p:cNvPr id="2" name="AutoShape 2" descr="https://i.ytimg.com/vi/RuqHw5GKu1c/maxresdefault.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 name="AutoShape 4" descr="https://i.ytimg.com/vi/RuqHw5GKu1c/maxresdefault.jp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 name="AutoShape 6" descr="https://i.ytimg.com/vi/RuqHw5GKu1c/maxresdefault.jpg"/>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 name="AutoShape 2" descr="Image result for what got you here will not get you there"/>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8" name="AutoShape 4" descr="Image result for what got you here will not get you there"/>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9" name="AutoShape 6" descr="Image result for what got you here will not get you there"/>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11" name="TextBox 10"/>
          <p:cNvSpPr txBox="1"/>
          <p:nvPr/>
        </p:nvSpPr>
        <p:spPr>
          <a:xfrm>
            <a:off x="0" y="160337"/>
            <a:ext cx="6576665" cy="523220"/>
          </a:xfrm>
          <a:prstGeom prst="rect">
            <a:avLst/>
          </a:prstGeom>
          <a:noFill/>
        </p:spPr>
        <p:txBody>
          <a:bodyPr wrap="square" rtlCol="0">
            <a:spAutoFit/>
          </a:bodyPr>
          <a:lstStyle/>
          <a:p>
            <a:r>
              <a:rPr lang="en-US" sz="2800" b="1" dirty="0">
                <a:solidFill>
                  <a:srgbClr val="0000CC"/>
                </a:solidFill>
              </a:rPr>
              <a:t>Earnings – Change of Sector Composition</a:t>
            </a:r>
          </a:p>
        </p:txBody>
      </p:sp>
      <p:graphicFrame>
        <p:nvGraphicFramePr>
          <p:cNvPr id="5" name="Table 4"/>
          <p:cNvGraphicFramePr>
            <a:graphicFrameLocks noGrp="1"/>
          </p:cNvGraphicFramePr>
          <p:nvPr>
            <p:extLst>
              <p:ext uri="{D42A27DB-BD31-4B8C-83A1-F6EECF244321}">
                <p14:modId xmlns:p14="http://schemas.microsoft.com/office/powerpoint/2010/main" val="2193550077"/>
              </p:ext>
            </p:extLst>
          </p:nvPr>
        </p:nvGraphicFramePr>
        <p:xfrm>
          <a:off x="1281129" y="1322914"/>
          <a:ext cx="6603239" cy="809942"/>
        </p:xfrm>
        <a:graphic>
          <a:graphicData uri="http://schemas.openxmlformats.org/drawingml/2006/table">
            <a:tbl>
              <a:tblPr/>
              <a:tblGrid>
                <a:gridCol w="6603239">
                  <a:extLst>
                    <a:ext uri="{9D8B030D-6E8A-4147-A177-3AD203B41FA5}">
                      <a16:colId xmlns:a16="http://schemas.microsoft.com/office/drawing/2014/main" val="20000"/>
                    </a:ext>
                  </a:extLst>
                </a:gridCol>
              </a:tblGrid>
              <a:tr h="71641">
                <a:tc>
                  <a:txBody>
                    <a:bodyPr/>
                    <a:lstStyle/>
                    <a:p>
                      <a:pPr marL="0" marR="0" lvl="0" indent="0" algn="l">
                        <a:lnSpc>
                          <a:spcPts val="1300"/>
                        </a:lnSpc>
                        <a:spcBef>
                          <a:spcPts val="0"/>
                        </a:spcBef>
                        <a:spcAft>
                          <a:spcPts val="0"/>
                        </a:spcAft>
                        <a:buClr>
                          <a:srgbClr val="000099"/>
                        </a:buClr>
                        <a:buSzPts val="1000"/>
                        <a:buFont typeface="Calibri"/>
                        <a:buNone/>
                        <a:tabLst>
                          <a:tab pos="457200" algn="l"/>
                          <a:tab pos="548640" algn="l"/>
                        </a:tabLst>
                      </a:pPr>
                      <a:r>
                        <a:rPr lang="en-US" sz="1200" b="1" dirty="0">
                          <a:solidFill>
                            <a:srgbClr val="14007D"/>
                          </a:solidFill>
                          <a:effectLst/>
                          <a:latin typeface="Calibri"/>
                          <a:ea typeface="Calibri"/>
                          <a:cs typeface="Times New Roman"/>
                        </a:rPr>
                        <a:t>(PAT14-17 CAGR %) - Cement, Media, Oil &amp; Gas have grown the fastest, whereas PSU Banks &amp; Metals have witnessed de-growth</a:t>
                      </a:r>
                    </a:p>
                  </a:txBody>
                  <a:tcPr marL="0" marR="0" marT="0" marB="0">
                    <a:lnL>
                      <a:noFill/>
                    </a:lnL>
                    <a:lnR>
                      <a:noFill/>
                    </a:lnR>
                    <a:lnT>
                      <a:noFill/>
                    </a:lnT>
                    <a:lnB>
                      <a:noFill/>
                    </a:lnB>
                  </a:tcPr>
                </a:tc>
                <a:extLst>
                  <a:ext uri="{0D108BD9-81ED-4DB2-BD59-A6C34878D82A}">
                    <a16:rowId xmlns:a16="http://schemas.microsoft.com/office/drawing/2014/main" val="10000"/>
                  </a:ext>
                </a:extLst>
              </a:tr>
              <a:tr h="327342">
                <a:tc>
                  <a:txBody>
                    <a:bodyPr/>
                    <a:lstStyle/>
                    <a:p>
                      <a:pPr marL="0" marR="0" algn="just">
                        <a:lnSpc>
                          <a:spcPct val="115000"/>
                        </a:lnSpc>
                        <a:spcBef>
                          <a:spcPts val="0"/>
                        </a:spcBef>
                        <a:spcAft>
                          <a:spcPts val="0"/>
                        </a:spcAft>
                      </a:pPr>
                      <a:endParaRPr lang="en-US" sz="1200" dirty="0">
                        <a:solidFill>
                          <a:srgbClr val="000000"/>
                        </a:solidFill>
                        <a:effectLst/>
                        <a:latin typeface="Calibri"/>
                        <a:ea typeface="Times New Roman"/>
                        <a:cs typeface="Times New Roman"/>
                      </a:endParaRPr>
                    </a:p>
                  </a:txBody>
                  <a:tcPr marL="68580" marR="68580" marT="0" marB="0">
                    <a:lnL>
                      <a:noFill/>
                    </a:lnL>
                    <a:lnR>
                      <a:noFill/>
                    </a:lnR>
                    <a:lnT>
                      <a:noFill/>
                    </a:lnT>
                    <a:lnB>
                      <a:noFill/>
                    </a:lnB>
                  </a:tcPr>
                </a:tc>
                <a:extLst>
                  <a:ext uri="{0D108BD9-81ED-4DB2-BD59-A6C34878D82A}">
                    <a16:rowId xmlns:a16="http://schemas.microsoft.com/office/drawing/2014/main" val="10001"/>
                  </a:ext>
                </a:extLst>
              </a:tr>
              <a:tr h="33065">
                <a:tc>
                  <a:txBody>
                    <a:bodyPr/>
                    <a:lstStyle/>
                    <a:p>
                      <a:pPr marL="0" marR="0" algn="r">
                        <a:lnSpc>
                          <a:spcPts val="1200"/>
                        </a:lnSpc>
                        <a:spcBef>
                          <a:spcPts val="0"/>
                        </a:spcBef>
                        <a:spcAft>
                          <a:spcPts val="0"/>
                        </a:spcAft>
                      </a:pPr>
                      <a:r>
                        <a:rPr lang="en-US" sz="900" dirty="0">
                          <a:solidFill>
                            <a:srgbClr val="000000"/>
                          </a:solidFill>
                          <a:effectLst/>
                          <a:latin typeface="Calibri"/>
                          <a:ea typeface="Calibri"/>
                          <a:cs typeface="Calibri"/>
                        </a:rPr>
                        <a:t>Source: MOSL</a:t>
                      </a:r>
                    </a:p>
                  </a:txBody>
                  <a:tcPr marL="0" marR="0" marT="0" marB="0">
                    <a:lnL>
                      <a:noFill/>
                    </a:lnL>
                    <a:lnR>
                      <a:noFill/>
                    </a:lnR>
                    <a:lnT>
                      <a:noFill/>
                    </a:lnT>
                    <a:lnB>
                      <a:noFill/>
                    </a:lnB>
                  </a:tcPr>
                </a:tc>
                <a:extLst>
                  <a:ext uri="{0D108BD9-81ED-4DB2-BD59-A6C34878D82A}">
                    <a16:rowId xmlns:a16="http://schemas.microsoft.com/office/drawing/2014/main" val="10002"/>
                  </a:ext>
                </a:extLst>
              </a:tr>
            </a:tbl>
          </a:graphicData>
        </a:graphic>
      </p:graphicFrame>
      <p:graphicFrame>
        <p:nvGraphicFramePr>
          <p:cNvPr id="15" name="Chart 14"/>
          <p:cNvGraphicFramePr/>
          <p:nvPr>
            <p:extLst>
              <p:ext uri="{D42A27DB-BD31-4B8C-83A1-F6EECF244321}">
                <p14:modId xmlns:p14="http://schemas.microsoft.com/office/powerpoint/2010/main" val="2605500345"/>
              </p:ext>
            </p:extLst>
          </p:nvPr>
        </p:nvGraphicFramePr>
        <p:xfrm>
          <a:off x="1069974" y="2060848"/>
          <a:ext cx="7102425" cy="2664296"/>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angle 9"/>
          <p:cNvSpPr/>
          <p:nvPr/>
        </p:nvSpPr>
        <p:spPr>
          <a:xfrm>
            <a:off x="765175" y="4653136"/>
            <a:ext cx="7335217" cy="769441"/>
          </a:xfrm>
          <a:prstGeom prst="rect">
            <a:avLst/>
          </a:prstGeom>
        </p:spPr>
        <p:txBody>
          <a:bodyPr wrap="square">
            <a:spAutoFit/>
          </a:bodyPr>
          <a:lstStyle/>
          <a:p>
            <a:r>
              <a:rPr lang="en-US" sz="1400" b="1" dirty="0"/>
              <a:t>Though Nifty earnings have remained flat over the last three years, the earnings composition has changed drastically</a:t>
            </a:r>
            <a:r>
              <a:rPr lang="en-US" sz="1600" b="1" dirty="0"/>
              <a:t>. </a:t>
            </a:r>
            <a:r>
              <a:rPr lang="en-US" sz="1400" b="1" dirty="0">
                <a:solidFill>
                  <a:srgbClr val="0000CC"/>
                </a:solidFill>
              </a:rPr>
              <a:t>Cement, Media, Oil &amp; Gas, and Consumer sectors have grown the fastest; Metals and PSU Banks have been the key laggards.</a:t>
            </a:r>
          </a:p>
        </p:txBody>
      </p:sp>
    </p:spTree>
    <p:extLst>
      <p:ext uri="{BB962C8B-B14F-4D97-AF65-F5344CB8AC3E}">
        <p14:creationId xmlns:p14="http://schemas.microsoft.com/office/powerpoint/2010/main" val="839640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6553200" y="6248400"/>
            <a:ext cx="2133600" cy="365125"/>
          </a:xfrm>
        </p:spPr>
        <p:txBody>
          <a:bodyPr/>
          <a:lstStyle/>
          <a:p>
            <a:pPr>
              <a:defRPr/>
            </a:pPr>
            <a:fld id="{743AEFA9-F06D-4E7F-8BEF-A47F3E545CE2}" type="slidenum">
              <a:rPr lang="en-US" smtClean="0">
                <a:solidFill>
                  <a:schemeClr val="tx1"/>
                </a:solidFill>
              </a:rPr>
              <a:pPr>
                <a:defRPr/>
              </a:pPr>
              <a:t>13</a:t>
            </a:fld>
            <a:endParaRPr lang="en-US" dirty="0">
              <a:solidFill>
                <a:schemeClr val="tx1"/>
              </a:solidFill>
            </a:endParaRPr>
          </a:p>
        </p:txBody>
      </p:sp>
      <p:sp>
        <p:nvSpPr>
          <p:cNvPr id="2" name="AutoShape 2" descr="https://i.ytimg.com/vi/RuqHw5GKu1c/maxresdefault.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 name="AutoShape 4" descr="https://i.ytimg.com/vi/RuqHw5GKu1c/maxresdefault.jp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 name="AutoShape 6" descr="https://i.ytimg.com/vi/RuqHw5GKu1c/maxresdefault.jpg"/>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 name="AutoShape 2" descr="Image result for what got you here will not get you there"/>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8" name="AutoShape 4" descr="Image result for what got you here will not get you there"/>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9" name="AutoShape 6" descr="Image result for what got you here will not get you there"/>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11" name="TextBox 10"/>
          <p:cNvSpPr txBox="1"/>
          <p:nvPr/>
        </p:nvSpPr>
        <p:spPr>
          <a:xfrm>
            <a:off x="0" y="160337"/>
            <a:ext cx="6576665" cy="523220"/>
          </a:xfrm>
          <a:prstGeom prst="rect">
            <a:avLst/>
          </a:prstGeom>
          <a:noFill/>
        </p:spPr>
        <p:txBody>
          <a:bodyPr wrap="square" rtlCol="0">
            <a:spAutoFit/>
          </a:bodyPr>
          <a:lstStyle/>
          <a:p>
            <a:r>
              <a:rPr lang="en-US" sz="2800" b="1" dirty="0">
                <a:solidFill>
                  <a:srgbClr val="0000CC"/>
                </a:solidFill>
              </a:rPr>
              <a:t>Sector Performance – since 2014</a:t>
            </a:r>
          </a:p>
        </p:txBody>
      </p:sp>
      <p:graphicFrame>
        <p:nvGraphicFramePr>
          <p:cNvPr id="13" name="Chart 12"/>
          <p:cNvGraphicFramePr/>
          <p:nvPr>
            <p:extLst>
              <p:ext uri="{D42A27DB-BD31-4B8C-83A1-F6EECF244321}">
                <p14:modId xmlns:p14="http://schemas.microsoft.com/office/powerpoint/2010/main" val="127424022"/>
              </p:ext>
            </p:extLst>
          </p:nvPr>
        </p:nvGraphicFramePr>
        <p:xfrm>
          <a:off x="307975" y="1628800"/>
          <a:ext cx="8512497" cy="43924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56400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6553200" y="6248400"/>
            <a:ext cx="2133600" cy="365125"/>
          </a:xfrm>
        </p:spPr>
        <p:txBody>
          <a:bodyPr/>
          <a:lstStyle/>
          <a:p>
            <a:pPr>
              <a:defRPr/>
            </a:pPr>
            <a:fld id="{743AEFA9-F06D-4E7F-8BEF-A47F3E545CE2}" type="slidenum">
              <a:rPr lang="en-US" smtClean="0">
                <a:solidFill>
                  <a:schemeClr val="tx1"/>
                </a:solidFill>
              </a:rPr>
              <a:pPr>
                <a:defRPr/>
              </a:pPr>
              <a:t>14</a:t>
            </a:fld>
            <a:endParaRPr lang="en-US" dirty="0">
              <a:solidFill>
                <a:schemeClr val="tx1"/>
              </a:solidFill>
            </a:endParaRPr>
          </a:p>
        </p:txBody>
      </p:sp>
      <p:sp>
        <p:nvSpPr>
          <p:cNvPr id="2" name="AutoShape 2" descr="https://i.ytimg.com/vi/RuqHw5GKu1c/maxresdefault.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 name="AutoShape 4" descr="https://i.ytimg.com/vi/RuqHw5GKu1c/maxresdefault.jp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 name="AutoShape 6" descr="https://i.ytimg.com/vi/RuqHw5GKu1c/maxresdefault.jpg"/>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AutoShape 2" descr="Image result for chet holmes"/>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sp>
        <p:nvSpPr>
          <p:cNvPr id="6" name="AutoShape 2" descr="Image result for what got you here will not get you there"/>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8" name="AutoShape 4" descr="Image result for what got you here will not get you there"/>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9" name="AutoShape 6" descr="Image result for what got you here will not get you there"/>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10" name="TextBox 9"/>
          <p:cNvSpPr txBox="1"/>
          <p:nvPr/>
        </p:nvSpPr>
        <p:spPr>
          <a:xfrm>
            <a:off x="1403648" y="1604987"/>
            <a:ext cx="6480720" cy="2616101"/>
          </a:xfrm>
          <a:prstGeom prst="rect">
            <a:avLst/>
          </a:prstGeom>
          <a:noFill/>
        </p:spPr>
        <p:txBody>
          <a:bodyPr wrap="square" rtlCol="0">
            <a:spAutoFit/>
          </a:bodyPr>
          <a:lstStyle/>
          <a:p>
            <a:pPr lvl="1" algn="ctr"/>
            <a:endParaRPr lang="en-US" sz="2000" b="1" dirty="0">
              <a:solidFill>
                <a:srgbClr val="0000CC"/>
              </a:solidFill>
            </a:endParaRPr>
          </a:p>
          <a:p>
            <a:pPr lvl="1" algn="ctr"/>
            <a:endParaRPr lang="en-US" sz="2000" b="1" dirty="0">
              <a:solidFill>
                <a:srgbClr val="0000CC"/>
              </a:solidFill>
            </a:endParaRPr>
          </a:p>
          <a:p>
            <a:pPr lvl="1" algn="ctr"/>
            <a:endParaRPr lang="en-US" sz="2000" b="1" dirty="0">
              <a:solidFill>
                <a:srgbClr val="0000CC"/>
              </a:solidFill>
            </a:endParaRPr>
          </a:p>
          <a:p>
            <a:pPr lvl="1" algn="ctr"/>
            <a:r>
              <a:rPr lang="en-US" sz="4400" b="1" dirty="0">
                <a:solidFill>
                  <a:srgbClr val="0000CC"/>
                </a:solidFill>
              </a:rPr>
              <a:t> Future Themes  </a:t>
            </a:r>
          </a:p>
          <a:p>
            <a:pPr marL="800100" lvl="1" indent="-342900" algn="ctr">
              <a:buFont typeface="Arial" pitchFamily="34" charset="0"/>
              <a:buChar char="•"/>
            </a:pPr>
            <a:endParaRPr lang="en-US" sz="2000" dirty="0"/>
          </a:p>
          <a:p>
            <a:pPr marL="800100" lvl="1" indent="-342900" algn="ctr">
              <a:buFont typeface="Arial" pitchFamily="34" charset="0"/>
              <a:buChar char="•"/>
            </a:pPr>
            <a:endParaRPr lang="en-US" sz="2000" dirty="0"/>
          </a:p>
          <a:p>
            <a:pPr lvl="1" algn="ctr"/>
            <a:endParaRPr lang="en-US" sz="2000" dirty="0"/>
          </a:p>
        </p:txBody>
      </p:sp>
    </p:spTree>
    <p:extLst>
      <p:ext uri="{BB962C8B-B14F-4D97-AF65-F5344CB8AC3E}">
        <p14:creationId xmlns:p14="http://schemas.microsoft.com/office/powerpoint/2010/main" val="17286050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9992" y="968990"/>
            <a:ext cx="8399208" cy="5584209"/>
          </a:xfrm>
        </p:spPr>
        <p:txBody>
          <a:bodyPr rIns="0"/>
          <a:lstStyle/>
          <a:p>
            <a:pPr marL="0" indent="0">
              <a:buNone/>
            </a:pPr>
            <a:r>
              <a:rPr lang="en-US" sz="4000" dirty="0">
                <a:solidFill>
                  <a:srgbClr val="0000CC"/>
                </a:solidFill>
                <a:latin typeface="Arial Black" pitchFamily="34" charset="0"/>
              </a:rPr>
              <a:t>India’s NTD </a:t>
            </a:r>
            <a:r>
              <a:rPr lang="en-US" sz="2800" dirty="0">
                <a:solidFill>
                  <a:srgbClr val="0000CC"/>
                </a:solidFill>
                <a:latin typeface="Arial Black" pitchFamily="34" charset="0"/>
              </a:rPr>
              <a:t>(Next Trillion Dollar GDP)</a:t>
            </a:r>
            <a:endParaRPr lang="en-US" sz="4000" dirty="0">
              <a:solidFill>
                <a:srgbClr val="0000CC"/>
              </a:solidFill>
              <a:latin typeface="Arial Black" pitchFamily="34" charset="0"/>
            </a:endParaRPr>
          </a:p>
          <a:p>
            <a:pPr marL="0" indent="0">
              <a:spcBef>
                <a:spcPts val="0"/>
              </a:spcBef>
              <a:buNone/>
            </a:pPr>
            <a:r>
              <a:rPr lang="en-US" dirty="0">
                <a:solidFill>
                  <a:srgbClr val="C00000"/>
                </a:solidFill>
              </a:rPr>
              <a:t>Linear growth …</a:t>
            </a:r>
          </a:p>
          <a:p>
            <a:pPr marL="0" indent="0">
              <a:spcBef>
                <a:spcPts val="0"/>
              </a:spcBef>
              <a:buNone/>
            </a:pPr>
            <a:r>
              <a:rPr lang="en-IN" sz="2400" dirty="0">
                <a:solidFill>
                  <a:prstClr val="black"/>
                </a:solidFill>
              </a:rPr>
              <a:t>Every successive NTD of GDP takes fewer years</a:t>
            </a:r>
            <a:endParaRPr lang="en-US" sz="2800" b="0" dirty="0">
              <a:solidFill>
                <a:srgbClr val="C00000"/>
              </a:solidFill>
            </a:endParaRPr>
          </a:p>
        </p:txBody>
      </p:sp>
      <p:sp>
        <p:nvSpPr>
          <p:cNvPr id="4" name="Title 1"/>
          <p:cNvSpPr>
            <a:spLocks noGrp="1"/>
          </p:cNvSpPr>
          <p:nvPr>
            <p:ph type="title"/>
          </p:nvPr>
        </p:nvSpPr>
        <p:spPr>
          <a:xfrm>
            <a:off x="251520" y="116632"/>
            <a:ext cx="5638800" cy="563562"/>
          </a:xfrm>
        </p:spPr>
        <p:txBody>
          <a:bodyPr/>
          <a:lstStyle/>
          <a:p>
            <a:r>
              <a:rPr lang="en-US" dirty="0"/>
              <a:t>Discretionary - Consumption</a:t>
            </a:r>
          </a:p>
        </p:txBody>
      </p:sp>
      <p:pic>
        <p:nvPicPr>
          <p:cNvPr id="7" name="Picture 3"/>
          <p:cNvPicPr>
            <a:picLocks noChangeAspect="1" noChangeArrowheads="1"/>
          </p:cNvPicPr>
          <p:nvPr/>
        </p:nvPicPr>
        <p:blipFill>
          <a:blip r:embed="rId2"/>
          <a:srcRect/>
          <a:stretch>
            <a:fillRect/>
          </a:stretch>
        </p:blipFill>
        <p:spPr bwMode="auto">
          <a:xfrm>
            <a:off x="500740" y="2566920"/>
            <a:ext cx="8139285" cy="3741060"/>
          </a:xfrm>
          <a:prstGeom prst="rect">
            <a:avLst/>
          </a:prstGeom>
          <a:noFill/>
          <a:ln w="9525">
            <a:solidFill>
              <a:schemeClr val="tx1">
                <a:lumMod val="50000"/>
                <a:lumOff val="50000"/>
              </a:schemeClr>
            </a:solidFill>
            <a:miter lim="800000"/>
            <a:headEnd/>
            <a:tailEnd/>
          </a:ln>
          <a:effectLst>
            <a:outerShdw blurRad="50800" dist="101600" dir="2700000" algn="tl" rotWithShape="0">
              <a:prstClr val="black">
                <a:alpha val="40000"/>
              </a:prstClr>
            </a:outerShdw>
          </a:effectLst>
        </p:spPr>
      </p:pic>
      <p:sp>
        <p:nvSpPr>
          <p:cNvPr id="5" name="Slide Number Placeholder 5"/>
          <p:cNvSpPr>
            <a:spLocks noGrp="1"/>
          </p:cNvSpPr>
          <p:nvPr>
            <p:ph type="sldNum" sz="quarter" idx="12"/>
          </p:nvPr>
        </p:nvSpPr>
        <p:spPr>
          <a:xfrm>
            <a:off x="6553200" y="6356350"/>
            <a:ext cx="2133600" cy="365125"/>
          </a:xfrm>
        </p:spPr>
        <p:txBody>
          <a:bodyPr/>
          <a:lstStyle/>
          <a:p>
            <a:fld id="{9F459ADB-4866-49E1-9770-CEC7B02B3E04}" type="slidenum">
              <a:rPr lang="en-US" smtClean="0"/>
              <a:pPr/>
              <a:t>15</a:t>
            </a:fld>
            <a:endParaRPr lang="en-US"/>
          </a:p>
        </p:txBody>
      </p:sp>
    </p:spTree>
    <p:extLst>
      <p:ext uri="{BB962C8B-B14F-4D97-AF65-F5344CB8AC3E}">
        <p14:creationId xmlns:p14="http://schemas.microsoft.com/office/powerpoint/2010/main" val="15766965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9992" y="968991"/>
            <a:ext cx="8399208" cy="5157172"/>
          </a:xfrm>
        </p:spPr>
        <p:txBody>
          <a:bodyPr rIns="0"/>
          <a:lstStyle/>
          <a:p>
            <a:pPr marL="0" indent="0">
              <a:buNone/>
            </a:pPr>
            <a:r>
              <a:rPr lang="en-US" sz="2800" dirty="0">
                <a:solidFill>
                  <a:srgbClr val="0000CC"/>
                </a:solidFill>
                <a:latin typeface="Arial Black" pitchFamily="34" charset="0"/>
              </a:rPr>
              <a:t>India’s NTD </a:t>
            </a:r>
            <a:r>
              <a:rPr lang="en-US" sz="1800" dirty="0">
                <a:solidFill>
                  <a:srgbClr val="0000CC"/>
                </a:solidFill>
                <a:latin typeface="Arial Black" pitchFamily="34" charset="0"/>
              </a:rPr>
              <a:t>(Next Trillion Dollar GDP)</a:t>
            </a:r>
            <a:endParaRPr lang="en-US" sz="2800" dirty="0">
              <a:solidFill>
                <a:srgbClr val="0000CC"/>
              </a:solidFill>
              <a:latin typeface="Arial Black" pitchFamily="34" charset="0"/>
            </a:endParaRPr>
          </a:p>
          <a:p>
            <a:pPr marL="0" indent="0">
              <a:buNone/>
            </a:pPr>
            <a:r>
              <a:rPr lang="en-US" dirty="0">
                <a:solidFill>
                  <a:srgbClr val="C00000"/>
                </a:solidFill>
              </a:rPr>
              <a:t>…  Exponential opportunity</a:t>
            </a:r>
            <a:br>
              <a:rPr lang="en-US" dirty="0">
                <a:solidFill>
                  <a:srgbClr val="C00000"/>
                </a:solidFill>
              </a:rPr>
            </a:br>
            <a:r>
              <a:rPr lang="en-IN" sz="2400" dirty="0"/>
              <a:t>When per capita GDP doubles, discretionary spend becomes 10x</a:t>
            </a:r>
          </a:p>
          <a:p>
            <a:pPr marL="0" indent="0">
              <a:buNone/>
            </a:pPr>
            <a:endParaRPr lang="en-US" sz="2800" b="0" dirty="0">
              <a:solidFill>
                <a:srgbClr val="C00000"/>
              </a:solidFill>
            </a:endParaRPr>
          </a:p>
        </p:txBody>
      </p:sp>
      <p:pic>
        <p:nvPicPr>
          <p:cNvPr id="5" name="Picture 2"/>
          <p:cNvPicPr>
            <a:picLocks noChangeAspect="1" noChangeArrowheads="1"/>
          </p:cNvPicPr>
          <p:nvPr/>
        </p:nvPicPr>
        <p:blipFill>
          <a:blip r:embed="rId2"/>
          <a:srcRect l="11579" r="10526" b="6284"/>
          <a:stretch>
            <a:fillRect/>
          </a:stretch>
        </p:blipFill>
        <p:spPr bwMode="auto">
          <a:xfrm>
            <a:off x="1729592" y="2589671"/>
            <a:ext cx="5638800" cy="3886201"/>
          </a:xfrm>
          <a:prstGeom prst="rect">
            <a:avLst/>
          </a:prstGeom>
          <a:noFill/>
          <a:ln w="9525">
            <a:solidFill>
              <a:schemeClr val="tx1">
                <a:lumMod val="50000"/>
                <a:lumOff val="50000"/>
              </a:schemeClr>
            </a:solidFill>
            <a:miter lim="800000"/>
            <a:headEnd/>
            <a:tailEnd/>
          </a:ln>
          <a:effectLst>
            <a:outerShdw blurRad="50800" dist="101600" dir="2700000" algn="tl" rotWithShape="0">
              <a:prstClr val="black">
                <a:alpha val="40000"/>
              </a:prstClr>
            </a:outerShdw>
          </a:effectLst>
        </p:spPr>
      </p:pic>
      <p:sp>
        <p:nvSpPr>
          <p:cNvPr id="6" name="Slide Number Placeholder 5"/>
          <p:cNvSpPr>
            <a:spLocks noGrp="1"/>
          </p:cNvSpPr>
          <p:nvPr>
            <p:ph type="sldNum" sz="quarter" idx="12"/>
          </p:nvPr>
        </p:nvSpPr>
        <p:spPr>
          <a:xfrm>
            <a:off x="6553200" y="6356350"/>
            <a:ext cx="2133600" cy="365125"/>
          </a:xfrm>
        </p:spPr>
        <p:txBody>
          <a:bodyPr/>
          <a:lstStyle/>
          <a:p>
            <a:fld id="{9F459ADB-4866-49E1-9770-CEC7B02B3E04}" type="slidenum">
              <a:rPr lang="en-US" smtClean="0"/>
              <a:pPr/>
              <a:t>16</a:t>
            </a:fld>
            <a:endParaRPr lang="en-US"/>
          </a:p>
        </p:txBody>
      </p:sp>
    </p:spTree>
    <p:extLst>
      <p:ext uri="{BB962C8B-B14F-4D97-AF65-F5344CB8AC3E}">
        <p14:creationId xmlns:p14="http://schemas.microsoft.com/office/powerpoint/2010/main" val="11058097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743AEFA9-F06D-4E7F-8BEF-A47F3E545CE2}" type="slidenum">
              <a:rPr lang="en-US" smtClean="0"/>
              <a:pPr>
                <a:defRPr/>
              </a:pPr>
              <a:t>17</a:t>
            </a:fld>
            <a:endParaRPr lang="en-US" dirty="0"/>
          </a:p>
        </p:txBody>
      </p:sp>
      <p:sp>
        <p:nvSpPr>
          <p:cNvPr id="3" name="TextBox 2"/>
          <p:cNvSpPr txBox="1"/>
          <p:nvPr/>
        </p:nvSpPr>
        <p:spPr>
          <a:xfrm>
            <a:off x="-1" y="151256"/>
            <a:ext cx="6773641" cy="830997"/>
          </a:xfrm>
          <a:prstGeom prst="rect">
            <a:avLst/>
          </a:prstGeom>
          <a:noFill/>
        </p:spPr>
        <p:txBody>
          <a:bodyPr wrap="square" rtlCol="0">
            <a:spAutoFit/>
          </a:bodyPr>
          <a:lstStyle/>
          <a:p>
            <a:r>
              <a:rPr lang="en-IN" sz="2400" b="1" dirty="0">
                <a:solidFill>
                  <a:srgbClr val="0000CC"/>
                </a:solidFill>
              </a:rPr>
              <a:t>Oil &amp; Gas: Continued deregulation; boost to city gas distribution</a:t>
            </a:r>
          </a:p>
        </p:txBody>
      </p:sp>
      <p:sp>
        <p:nvSpPr>
          <p:cNvPr id="4" name="Rectangle 2"/>
          <p:cNvSpPr>
            <a:spLocks noChangeArrowheads="1"/>
          </p:cNvSpPr>
          <p:nvPr/>
        </p:nvSpPr>
        <p:spPr bwMode="auto">
          <a:xfrm>
            <a:off x="556143" y="1031544"/>
            <a:ext cx="8342193"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285750" indent="-285750">
              <a:buFont typeface="Arial" pitchFamily="34" charset="0"/>
              <a:buChar char="•"/>
            </a:pPr>
            <a:r>
              <a:rPr lang="en-US" sz="1400" dirty="0">
                <a:cs typeface="Arial" pitchFamily="34" charset="0"/>
              </a:rPr>
              <a:t>One of the important achievements of government in the last three </a:t>
            </a:r>
            <a:r>
              <a:rPr lang="en-IN" sz="1400" dirty="0"/>
              <a:t>years has been the resurrection in the fortunes of a very critical sector i.e. </a:t>
            </a:r>
            <a:r>
              <a:rPr lang="en-IN" sz="1400" b="1" dirty="0"/>
              <a:t>Oil &amp; Gas Sector</a:t>
            </a:r>
          </a:p>
          <a:p>
            <a:pPr marL="285750" indent="-285750">
              <a:buFont typeface="Arial" pitchFamily="34" charset="0"/>
              <a:buChar char="•"/>
            </a:pPr>
            <a:endParaRPr lang="en-IN" sz="1400" dirty="0">
              <a:cs typeface="Arial" pitchFamily="34" charset="0"/>
            </a:endParaRPr>
          </a:p>
          <a:p>
            <a:pPr marL="285750" indent="-285750">
              <a:buFont typeface="Arial" pitchFamily="34" charset="0"/>
              <a:buChar char="•"/>
            </a:pPr>
            <a:r>
              <a:rPr lang="en-IN" sz="1400" dirty="0">
                <a:cs typeface="Arial" pitchFamily="34" charset="0"/>
              </a:rPr>
              <a:t>Continued deregulation of fuel prices has improved the fortunes of Oil Marketing Companies (OMC’s) and has paved the way for zero subsidy</a:t>
            </a:r>
          </a:p>
          <a:p>
            <a:pPr marL="285750" indent="-285750">
              <a:buFont typeface="Arial" pitchFamily="34" charset="0"/>
              <a:buChar char="•"/>
            </a:pPr>
            <a:endParaRPr lang="en-US" sz="1400" dirty="0">
              <a:cs typeface="Arial" pitchFamily="34" charset="0"/>
            </a:endParaRPr>
          </a:p>
          <a:p>
            <a:pPr marL="285750" indent="-285750">
              <a:buFont typeface="Arial" pitchFamily="34" charset="0"/>
              <a:buChar char="•"/>
            </a:pPr>
            <a:r>
              <a:rPr lang="en-US" sz="1400" dirty="0">
                <a:cs typeface="Arial" pitchFamily="34" charset="0"/>
              </a:rPr>
              <a:t>Petrol being deregulated 2010 itself, the NDA government deregulated diesel in 2014.</a:t>
            </a:r>
          </a:p>
          <a:p>
            <a:pPr marL="285750" indent="-285750">
              <a:buFont typeface="Arial" pitchFamily="34" charset="0"/>
              <a:buChar char="•"/>
            </a:pPr>
            <a:endParaRPr lang="en-US" sz="1400" dirty="0">
              <a:cs typeface="Arial" pitchFamily="34" charset="0"/>
            </a:endParaRPr>
          </a:p>
          <a:p>
            <a:pPr marL="285750" indent="-285750">
              <a:buFont typeface="Arial" pitchFamily="34" charset="0"/>
              <a:buChar char="•"/>
            </a:pPr>
            <a:r>
              <a:rPr lang="en-US" sz="1400" dirty="0">
                <a:cs typeface="Arial" pitchFamily="34" charset="0"/>
              </a:rPr>
              <a:t>Government aims to decrease the import for Oil &amp; Gas and has introduced certain policy:-</a:t>
            </a:r>
          </a:p>
          <a:p>
            <a:pPr marL="742950" lvl="1" indent="-285750">
              <a:buFont typeface="Arial" pitchFamily="34" charset="0"/>
              <a:buChar char="•"/>
            </a:pPr>
            <a:r>
              <a:rPr lang="en-US" sz="1400" dirty="0">
                <a:cs typeface="Arial" pitchFamily="34" charset="0"/>
              </a:rPr>
              <a:t>Allowing exploration in already developed areas</a:t>
            </a:r>
          </a:p>
          <a:p>
            <a:pPr marL="742950" lvl="1" indent="-285750">
              <a:buFont typeface="Arial" pitchFamily="34" charset="0"/>
              <a:buChar char="•"/>
            </a:pPr>
            <a:r>
              <a:rPr lang="en-US" sz="1400" dirty="0">
                <a:cs typeface="Arial" pitchFamily="34" charset="0"/>
              </a:rPr>
              <a:t>Lesser regulatory approvals</a:t>
            </a:r>
          </a:p>
          <a:p>
            <a:pPr marL="742950" lvl="1" indent="-285750">
              <a:buFont typeface="Arial" pitchFamily="34" charset="0"/>
              <a:buChar char="•"/>
            </a:pPr>
            <a:r>
              <a:rPr lang="en-US" sz="1400" dirty="0">
                <a:cs typeface="Arial" pitchFamily="34" charset="0"/>
              </a:rPr>
              <a:t>Revenue sharing model for discovered marginal fields</a:t>
            </a:r>
          </a:p>
          <a:p>
            <a:pPr marL="742950" lvl="1" indent="-285750">
              <a:buFont typeface="Arial" pitchFamily="34" charset="0"/>
              <a:buChar char="•"/>
            </a:pPr>
            <a:r>
              <a:rPr lang="en-US" sz="1400" dirty="0">
                <a:cs typeface="Arial" pitchFamily="34" charset="0"/>
              </a:rPr>
              <a:t>Creation of a national data repository etc.</a:t>
            </a:r>
          </a:p>
          <a:p>
            <a:pPr marL="285750" indent="-285750">
              <a:buFont typeface="Arial" pitchFamily="34" charset="0"/>
              <a:buChar char="•"/>
            </a:pPr>
            <a:endParaRPr lang="en-US" sz="1400" dirty="0">
              <a:cs typeface="Arial" pitchFamily="34" charset="0"/>
            </a:endParaRPr>
          </a:p>
          <a:p>
            <a:pPr marL="285750" indent="-285750">
              <a:buFont typeface="Arial" pitchFamily="34" charset="0"/>
              <a:buChar char="•"/>
            </a:pPr>
            <a:r>
              <a:rPr lang="en-US" sz="1400" dirty="0">
                <a:cs typeface="Arial" pitchFamily="34" charset="0"/>
              </a:rPr>
              <a:t>Introduction of DBT schemes for LPG eliminating the leakage of subsidy, deregulation of Diesel and introduction of certain policies as described above all has helped in the resurrection of the Oil &amp; Gas sector</a:t>
            </a:r>
          </a:p>
        </p:txBody>
      </p:sp>
      <p:pic>
        <p:nvPicPr>
          <p:cNvPr id="1026"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95536" y="4797152"/>
            <a:ext cx="8210550" cy="2031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423088" y="4516381"/>
            <a:ext cx="4176464" cy="307777"/>
          </a:xfrm>
          <a:prstGeom prst="rect">
            <a:avLst/>
          </a:prstGeom>
          <a:noFill/>
        </p:spPr>
        <p:txBody>
          <a:bodyPr wrap="square" rtlCol="0">
            <a:spAutoFit/>
          </a:bodyPr>
          <a:lstStyle/>
          <a:p>
            <a:r>
              <a:rPr lang="en-US" sz="1400" b="1" dirty="0"/>
              <a:t>Gross under-recoveries have come off substantially</a:t>
            </a:r>
          </a:p>
        </p:txBody>
      </p:sp>
      <p:sp>
        <p:nvSpPr>
          <p:cNvPr id="6" name="TextBox 5"/>
          <p:cNvSpPr txBox="1"/>
          <p:nvPr/>
        </p:nvSpPr>
        <p:spPr>
          <a:xfrm>
            <a:off x="6773641" y="4844753"/>
            <a:ext cx="1832445" cy="261610"/>
          </a:xfrm>
          <a:prstGeom prst="rect">
            <a:avLst/>
          </a:prstGeom>
          <a:noFill/>
        </p:spPr>
        <p:txBody>
          <a:bodyPr wrap="square" rtlCol="0">
            <a:spAutoFit/>
          </a:bodyPr>
          <a:lstStyle/>
          <a:p>
            <a:r>
              <a:rPr lang="en-US" sz="1050" i="1" dirty="0"/>
              <a:t>Source: MOSL, Company</a:t>
            </a:r>
          </a:p>
        </p:txBody>
      </p:sp>
    </p:spTree>
    <p:extLst>
      <p:ext uri="{BB962C8B-B14F-4D97-AF65-F5344CB8AC3E}">
        <p14:creationId xmlns:p14="http://schemas.microsoft.com/office/powerpoint/2010/main" val="13276272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743AEFA9-F06D-4E7F-8BEF-A47F3E545CE2}" type="slidenum">
              <a:rPr lang="en-US" smtClean="0"/>
              <a:pPr>
                <a:defRPr/>
              </a:pPr>
              <a:t>18</a:t>
            </a:fld>
            <a:endParaRPr lang="en-US" dirty="0"/>
          </a:p>
        </p:txBody>
      </p:sp>
      <p:sp>
        <p:nvSpPr>
          <p:cNvPr id="3" name="TextBox 2"/>
          <p:cNvSpPr txBox="1"/>
          <p:nvPr/>
        </p:nvSpPr>
        <p:spPr>
          <a:xfrm>
            <a:off x="0" y="151256"/>
            <a:ext cx="6496994" cy="830997"/>
          </a:xfrm>
          <a:prstGeom prst="rect">
            <a:avLst/>
          </a:prstGeom>
          <a:noFill/>
        </p:spPr>
        <p:txBody>
          <a:bodyPr wrap="square" rtlCol="0">
            <a:spAutoFit/>
          </a:bodyPr>
          <a:lstStyle/>
          <a:p>
            <a:r>
              <a:rPr lang="en-IN" sz="2400" b="1" dirty="0">
                <a:solidFill>
                  <a:srgbClr val="0000CC"/>
                </a:solidFill>
              </a:rPr>
              <a:t>Affordable Housing: Potential Impact on the economy</a:t>
            </a:r>
          </a:p>
        </p:txBody>
      </p:sp>
      <p:sp>
        <p:nvSpPr>
          <p:cNvPr id="4" name="Rectangle 2"/>
          <p:cNvSpPr>
            <a:spLocks noChangeArrowheads="1"/>
          </p:cNvSpPr>
          <p:nvPr/>
        </p:nvSpPr>
        <p:spPr bwMode="auto">
          <a:xfrm>
            <a:off x="556143" y="1031544"/>
            <a:ext cx="8342193"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285750" indent="-285750">
              <a:buFont typeface="Arial" pitchFamily="34" charset="0"/>
              <a:buChar char="•"/>
            </a:pPr>
            <a:r>
              <a:rPr lang="en-US" sz="1400" dirty="0">
                <a:cs typeface="Arial" pitchFamily="34" charset="0"/>
              </a:rPr>
              <a:t>Sustainable economic growth, urbanization and rapid change in socio-economic profile will drive demand for affordable housing segment.</a:t>
            </a:r>
          </a:p>
          <a:p>
            <a:pPr marL="285750" indent="-285750">
              <a:buFont typeface="Arial" pitchFamily="34" charset="0"/>
              <a:buChar char="•"/>
            </a:pPr>
            <a:endParaRPr lang="en-US" sz="1400" dirty="0">
              <a:cs typeface="Arial" pitchFamily="34" charset="0"/>
            </a:endParaRPr>
          </a:p>
          <a:p>
            <a:pPr marL="285750" lvl="0" indent="-285750">
              <a:buFont typeface="Arial" pitchFamily="34" charset="0"/>
              <a:buChar char="•"/>
            </a:pPr>
            <a:r>
              <a:rPr lang="en-US" sz="1400" b="1" dirty="0">
                <a:cs typeface="Arial" pitchFamily="34" charset="0"/>
              </a:rPr>
              <a:t> Rising disposal income - </a:t>
            </a:r>
            <a:r>
              <a:rPr lang="en-US" sz="1400" dirty="0">
                <a:cs typeface="Arial" pitchFamily="34" charset="0"/>
              </a:rPr>
              <a:t>Per capita income is expected to increase from 2,800 USD in 2012 to 8,300 USD by 2028 </a:t>
            </a:r>
          </a:p>
          <a:p>
            <a:pPr marL="285750" lvl="0" indent="-285750">
              <a:buFont typeface="Arial" pitchFamily="34" charset="0"/>
              <a:buChar char="•"/>
            </a:pPr>
            <a:endParaRPr lang="en-US" sz="1400" dirty="0">
              <a:cs typeface="Arial" pitchFamily="34" charset="0"/>
            </a:endParaRPr>
          </a:p>
          <a:p>
            <a:pPr marL="285750" lvl="0" indent="-285750">
              <a:buFont typeface="Arial" pitchFamily="34" charset="0"/>
              <a:buChar char="•"/>
            </a:pPr>
            <a:r>
              <a:rPr lang="en-US" sz="1400" dirty="0">
                <a:cs typeface="Arial" pitchFamily="34" charset="0"/>
              </a:rPr>
              <a:t> Increased focus from Government with  “Housing for all by 2022” vision of the current Government </a:t>
            </a:r>
          </a:p>
          <a:p>
            <a:pPr marL="285750" lvl="0" indent="-285750">
              <a:buFont typeface="Arial" pitchFamily="34" charset="0"/>
              <a:buChar char="•"/>
            </a:pPr>
            <a:endParaRPr lang="en-US" sz="1400" dirty="0">
              <a:cs typeface="Arial" pitchFamily="34" charset="0"/>
            </a:endParaRPr>
          </a:p>
          <a:p>
            <a:pPr marL="285750" lvl="0" indent="-285750">
              <a:buFont typeface="Arial" pitchFamily="34" charset="0"/>
              <a:buChar char="•"/>
            </a:pPr>
            <a:r>
              <a:rPr lang="en-US" sz="1400" b="1" dirty="0">
                <a:cs typeface="Arial" pitchFamily="34" charset="0"/>
              </a:rPr>
              <a:t> Increase in urbanization</a:t>
            </a:r>
            <a:r>
              <a:rPr lang="en-US" sz="1400" dirty="0">
                <a:cs typeface="Arial" pitchFamily="34" charset="0"/>
              </a:rPr>
              <a:t>: About 10 million per annum people moving to urban cities .Urban cities are expected to contribute 70 to 75% of the GDP by 2020 </a:t>
            </a:r>
          </a:p>
          <a:p>
            <a:pPr marL="285750" lvl="0" indent="-285750">
              <a:buFont typeface="Arial" pitchFamily="34" charset="0"/>
              <a:buChar char="•"/>
            </a:pPr>
            <a:endParaRPr lang="en-US" sz="1400" dirty="0">
              <a:cs typeface="Arial" pitchFamily="34" charset="0"/>
            </a:endParaRPr>
          </a:p>
          <a:p>
            <a:pPr marL="285750" lvl="0" indent="-285750">
              <a:buFont typeface="Arial" pitchFamily="34" charset="0"/>
              <a:buChar char="•"/>
            </a:pPr>
            <a:r>
              <a:rPr lang="en-US" sz="1400" b="1" dirty="0">
                <a:cs typeface="Arial" pitchFamily="34" charset="0"/>
              </a:rPr>
              <a:t> </a:t>
            </a:r>
            <a:r>
              <a:rPr lang="en-US" sz="1400" dirty="0">
                <a:cs typeface="Arial" pitchFamily="34" charset="0"/>
              </a:rPr>
              <a:t>Home ownership culture among Indians has encouraged them to own a house across any income groups </a:t>
            </a:r>
          </a:p>
        </p:txBody>
      </p:sp>
      <p:sp>
        <p:nvSpPr>
          <p:cNvPr id="6" name="Rounded Rectangle 5"/>
          <p:cNvSpPr/>
          <p:nvPr/>
        </p:nvSpPr>
        <p:spPr>
          <a:xfrm>
            <a:off x="1695736" y="4618632"/>
            <a:ext cx="833323" cy="1750731"/>
          </a:xfrm>
          <a:prstGeom prst="round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768198" y="3661342"/>
            <a:ext cx="1183983" cy="646331"/>
          </a:xfrm>
          <a:prstGeom prst="rect">
            <a:avLst/>
          </a:prstGeom>
          <a:noFill/>
        </p:spPr>
        <p:txBody>
          <a:bodyPr wrap="square" rtlCol="0">
            <a:spAutoFit/>
          </a:bodyPr>
          <a:lstStyle/>
          <a:p>
            <a:pPr algn="just"/>
            <a:r>
              <a:rPr lang="en-US" sz="900" b="1" dirty="0">
                <a:solidFill>
                  <a:srgbClr val="0000CC"/>
                </a:solidFill>
              </a:rPr>
              <a:t>High Demand supply gap for residential units priced below 10 </a:t>
            </a:r>
            <a:r>
              <a:rPr lang="en-US" sz="900" b="1" dirty="0" err="1">
                <a:solidFill>
                  <a:srgbClr val="0000CC"/>
                </a:solidFill>
              </a:rPr>
              <a:t>Lacs</a:t>
            </a:r>
            <a:endParaRPr lang="en-US" sz="900" b="1" dirty="0">
              <a:solidFill>
                <a:srgbClr val="0000CC"/>
              </a:solidFill>
            </a:endParaRPr>
          </a:p>
        </p:txBody>
      </p:sp>
      <p:sp>
        <p:nvSpPr>
          <p:cNvPr id="8" name="Down Arrow 7"/>
          <p:cNvSpPr/>
          <p:nvPr/>
        </p:nvSpPr>
        <p:spPr>
          <a:xfrm>
            <a:off x="2041763" y="4330542"/>
            <a:ext cx="132781" cy="252834"/>
          </a:xfrm>
          <a:prstGeom prst="down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276600" y="3733800"/>
            <a:ext cx="4572000" cy="307777"/>
          </a:xfrm>
          <a:prstGeom prst="rect">
            <a:avLst/>
          </a:prstGeom>
          <a:noFill/>
          <a:ln>
            <a:noFill/>
          </a:ln>
        </p:spPr>
        <p:txBody>
          <a:bodyPr wrap="square" rtlCol="0">
            <a:spAutoFit/>
          </a:bodyPr>
          <a:lstStyle/>
          <a:p>
            <a:r>
              <a:rPr lang="en-US" sz="1400" b="1" dirty="0"/>
              <a:t>Demand supply dynamics of housing for various income</a:t>
            </a:r>
          </a:p>
        </p:txBody>
      </p:sp>
      <p:graphicFrame>
        <p:nvGraphicFramePr>
          <p:cNvPr id="10" name="Chart 9"/>
          <p:cNvGraphicFramePr>
            <a:graphicFrameLocks noGrp="1"/>
          </p:cNvGraphicFramePr>
          <p:nvPr>
            <p:extLst>
              <p:ext uri="{D42A27DB-BD31-4B8C-83A1-F6EECF244321}">
                <p14:modId xmlns:p14="http://schemas.microsoft.com/office/powerpoint/2010/main" val="2053915214"/>
              </p:ext>
            </p:extLst>
          </p:nvPr>
        </p:nvGraphicFramePr>
        <p:xfrm>
          <a:off x="990600" y="4041577"/>
          <a:ext cx="6804354" cy="2575203"/>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p:cNvSpPr txBox="1"/>
          <p:nvPr/>
        </p:nvSpPr>
        <p:spPr>
          <a:xfrm>
            <a:off x="3923928" y="6551834"/>
            <a:ext cx="1333500" cy="246221"/>
          </a:xfrm>
          <a:prstGeom prst="rect">
            <a:avLst/>
          </a:prstGeom>
          <a:noFill/>
        </p:spPr>
        <p:txBody>
          <a:bodyPr wrap="square" rtlCol="0">
            <a:spAutoFit/>
          </a:bodyPr>
          <a:lstStyle/>
          <a:p>
            <a:r>
              <a:rPr lang="en-US" sz="1000" b="1" dirty="0"/>
              <a:t>Amount in (000)</a:t>
            </a:r>
          </a:p>
        </p:txBody>
      </p:sp>
      <p:sp>
        <p:nvSpPr>
          <p:cNvPr id="13" name="TextBox 12"/>
          <p:cNvSpPr txBox="1"/>
          <p:nvPr/>
        </p:nvSpPr>
        <p:spPr>
          <a:xfrm rot="16200000">
            <a:off x="125784" y="5124454"/>
            <a:ext cx="1505805" cy="246221"/>
          </a:xfrm>
          <a:prstGeom prst="rect">
            <a:avLst/>
          </a:prstGeom>
          <a:noFill/>
        </p:spPr>
        <p:txBody>
          <a:bodyPr wrap="square" rtlCol="0">
            <a:spAutoFit/>
          </a:bodyPr>
          <a:lstStyle/>
          <a:p>
            <a:r>
              <a:rPr lang="en-US" sz="1000" b="1" dirty="0"/>
              <a:t>Cost of Units (INR 000)</a:t>
            </a:r>
          </a:p>
        </p:txBody>
      </p:sp>
      <p:sp>
        <p:nvSpPr>
          <p:cNvPr id="14" name="TextBox 13"/>
          <p:cNvSpPr txBox="1"/>
          <p:nvPr/>
        </p:nvSpPr>
        <p:spPr>
          <a:xfrm rot="5400000">
            <a:off x="7003220" y="5112646"/>
            <a:ext cx="1720485" cy="246221"/>
          </a:xfrm>
          <a:prstGeom prst="rect">
            <a:avLst/>
          </a:prstGeom>
          <a:noFill/>
        </p:spPr>
        <p:txBody>
          <a:bodyPr wrap="square" rtlCol="0">
            <a:spAutoFit/>
          </a:bodyPr>
          <a:lstStyle/>
          <a:p>
            <a:r>
              <a:rPr lang="en-US" sz="1000" b="1" dirty="0"/>
              <a:t>Share of Demand/Supply(%)</a:t>
            </a:r>
          </a:p>
        </p:txBody>
      </p:sp>
    </p:spTree>
    <p:extLst>
      <p:ext uri="{BB962C8B-B14F-4D97-AF65-F5344CB8AC3E}">
        <p14:creationId xmlns:p14="http://schemas.microsoft.com/office/powerpoint/2010/main" val="640462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743AEFA9-F06D-4E7F-8BEF-A47F3E545CE2}" type="slidenum">
              <a:rPr lang="en-US" smtClean="0"/>
              <a:pPr>
                <a:defRPr/>
              </a:pPr>
              <a:t>19</a:t>
            </a:fld>
            <a:endParaRPr lang="en-US" dirty="0"/>
          </a:p>
        </p:txBody>
      </p:sp>
      <p:sp>
        <p:nvSpPr>
          <p:cNvPr id="3" name="TextBox 2"/>
          <p:cNvSpPr txBox="1"/>
          <p:nvPr/>
        </p:nvSpPr>
        <p:spPr>
          <a:xfrm>
            <a:off x="0" y="151256"/>
            <a:ext cx="6496994" cy="830997"/>
          </a:xfrm>
          <a:prstGeom prst="rect">
            <a:avLst/>
          </a:prstGeom>
          <a:noFill/>
        </p:spPr>
        <p:txBody>
          <a:bodyPr wrap="square" rtlCol="0">
            <a:spAutoFit/>
          </a:bodyPr>
          <a:lstStyle/>
          <a:p>
            <a:r>
              <a:rPr lang="en-IN" sz="2400" b="1" dirty="0">
                <a:solidFill>
                  <a:srgbClr val="0000CC"/>
                </a:solidFill>
              </a:rPr>
              <a:t>Affordable Housing: Potential Impact on the economy</a:t>
            </a:r>
          </a:p>
        </p:txBody>
      </p:sp>
      <p:pic>
        <p:nvPicPr>
          <p:cNvPr id="4" name="Picture 2"/>
          <p:cNvPicPr>
            <a:picLocks noChangeAspect="1" noChangeArrowheads="1"/>
          </p:cNvPicPr>
          <p:nvPr/>
        </p:nvPicPr>
        <p:blipFill>
          <a:blip r:embed="rId2">
            <a:clrChange>
              <a:clrFrom>
                <a:srgbClr val="FBFDFF"/>
              </a:clrFrom>
              <a:clrTo>
                <a:srgbClr val="FBFDFF">
                  <a:alpha val="0"/>
                </a:srgbClr>
              </a:clrTo>
            </a:clrChange>
            <a:extLst>
              <a:ext uri="{28A0092B-C50C-407E-A947-70E740481C1C}">
                <a14:useLocalDpi xmlns:a14="http://schemas.microsoft.com/office/drawing/2010/main" val="0"/>
              </a:ext>
            </a:extLst>
          </a:blip>
          <a:srcRect/>
          <a:stretch>
            <a:fillRect/>
          </a:stretch>
        </p:blipFill>
        <p:spPr bwMode="auto">
          <a:xfrm>
            <a:off x="533400" y="1858381"/>
            <a:ext cx="8077200" cy="4390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295400" y="1143000"/>
            <a:ext cx="6553200" cy="338554"/>
          </a:xfrm>
          <a:prstGeom prst="rect">
            <a:avLst/>
          </a:prstGeom>
          <a:noFill/>
        </p:spPr>
        <p:txBody>
          <a:bodyPr wrap="square" rtlCol="0">
            <a:spAutoFit/>
          </a:bodyPr>
          <a:lstStyle/>
          <a:p>
            <a:pPr algn="ctr"/>
            <a:r>
              <a:rPr lang="en-US" sz="1600" b="1" dirty="0"/>
              <a:t>Growth in Affordable Housing to create  parallel demand for sectors</a:t>
            </a:r>
          </a:p>
        </p:txBody>
      </p:sp>
    </p:spTree>
    <p:extLst>
      <p:ext uri="{BB962C8B-B14F-4D97-AF65-F5344CB8AC3E}">
        <p14:creationId xmlns:p14="http://schemas.microsoft.com/office/powerpoint/2010/main" val="2828299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F459ADB-4866-49E1-9770-CEC7B02B3E04}" type="slidenum">
              <a:rPr lang="en-US" smtClean="0"/>
              <a:pPr/>
              <a:t>2</a:t>
            </a:fld>
            <a:endParaRPr lang="en-US" dirty="0"/>
          </a:p>
        </p:txBody>
      </p:sp>
      <p:sp>
        <p:nvSpPr>
          <p:cNvPr id="5" name="Rectangle 4"/>
          <p:cNvSpPr/>
          <p:nvPr/>
        </p:nvSpPr>
        <p:spPr>
          <a:xfrm>
            <a:off x="395536" y="1628800"/>
            <a:ext cx="8208912" cy="3600986"/>
          </a:xfrm>
          <a:prstGeom prst="rect">
            <a:avLst/>
          </a:prstGeom>
        </p:spPr>
        <p:txBody>
          <a:bodyPr wrap="square">
            <a:spAutoFit/>
          </a:bodyPr>
          <a:lstStyle/>
          <a:p>
            <a:r>
              <a:rPr lang="en-US" sz="2400" b="1" dirty="0"/>
              <a:t>Macroeconomic stability defining feature of first three years of NDA regime </a:t>
            </a:r>
          </a:p>
          <a:p>
            <a:endParaRPr lang="en-US" b="1" dirty="0"/>
          </a:p>
          <a:p>
            <a:r>
              <a:rPr lang="en-US" dirty="0"/>
              <a:t>The defining feature of the Indian economy over May 2014 - May 2017 has been the achievement of macroeconomic stability. Taming of inflation (supported by benign crude oil prices) coupled with controlled twin deficits – both fiscal as well as current account deficits – and stable currency are the key achievements of the past three years. </a:t>
            </a:r>
          </a:p>
          <a:p>
            <a:endParaRPr lang="en-US" dirty="0"/>
          </a:p>
          <a:p>
            <a:r>
              <a:rPr lang="en-US" dirty="0"/>
              <a:t>This has provided a resilient backdrop for foreign capital inflows to the Indian economy (reflected in the highest-ever FDI inflows). The stable macroeconomic backdrop augurs well from the “growth-inflation” perspective. </a:t>
            </a:r>
          </a:p>
        </p:txBody>
      </p:sp>
    </p:spTree>
    <p:extLst>
      <p:ext uri="{BB962C8B-B14F-4D97-AF65-F5344CB8AC3E}">
        <p14:creationId xmlns:p14="http://schemas.microsoft.com/office/powerpoint/2010/main" val="22078961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743AEFA9-F06D-4E7F-8BEF-A47F3E545CE2}" type="slidenum">
              <a:rPr lang="en-US" smtClean="0"/>
              <a:pPr>
                <a:defRPr/>
              </a:pPr>
              <a:t>20</a:t>
            </a:fld>
            <a:endParaRPr lang="en-US" dirty="0"/>
          </a:p>
        </p:txBody>
      </p:sp>
      <p:sp>
        <p:nvSpPr>
          <p:cNvPr id="3" name="TextBox 2"/>
          <p:cNvSpPr txBox="1"/>
          <p:nvPr/>
        </p:nvSpPr>
        <p:spPr>
          <a:xfrm>
            <a:off x="0" y="151256"/>
            <a:ext cx="6496994" cy="830997"/>
          </a:xfrm>
          <a:prstGeom prst="rect">
            <a:avLst/>
          </a:prstGeom>
          <a:noFill/>
        </p:spPr>
        <p:txBody>
          <a:bodyPr wrap="square" rtlCol="0">
            <a:spAutoFit/>
          </a:bodyPr>
          <a:lstStyle/>
          <a:p>
            <a:r>
              <a:rPr lang="en-IN" sz="2400" b="1" dirty="0">
                <a:solidFill>
                  <a:srgbClr val="0000CC"/>
                </a:solidFill>
              </a:rPr>
              <a:t>GST : Movement from unorganised  to organised sector</a:t>
            </a:r>
          </a:p>
        </p:txBody>
      </p:sp>
      <p:sp>
        <p:nvSpPr>
          <p:cNvPr id="4" name="Rectangle 2"/>
          <p:cNvSpPr>
            <a:spLocks noChangeArrowheads="1"/>
          </p:cNvSpPr>
          <p:nvPr/>
        </p:nvSpPr>
        <p:spPr bwMode="auto">
          <a:xfrm>
            <a:off x="685800" y="2362200"/>
            <a:ext cx="7848600" cy="4046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285750" indent="-285750" algn="just">
              <a:buFont typeface="Arial" pitchFamily="34" charset="0"/>
              <a:buChar char="•"/>
            </a:pPr>
            <a:r>
              <a:rPr lang="en-US" sz="1400" dirty="0"/>
              <a:t>The advent of GST will force large parts of the economy to migrate from black to white, leading to a 4.2% growth in real GDP as per federal bank.</a:t>
            </a:r>
          </a:p>
          <a:p>
            <a:pPr marL="285750" indent="-285750" algn="just">
              <a:buFont typeface="Arial" pitchFamily="34" charset="0"/>
              <a:buChar char="•"/>
            </a:pPr>
            <a:endParaRPr lang="en-US" sz="1400" dirty="0"/>
          </a:p>
          <a:p>
            <a:pPr marL="285750" lvl="0" indent="-285750" algn="just">
              <a:buFont typeface="Arial" pitchFamily="34" charset="0"/>
              <a:buChar char="•"/>
            </a:pPr>
            <a:r>
              <a:rPr lang="en-US" sz="1400" dirty="0"/>
              <a:t>Entry into the formal economy will allow firms to avail affordable working-capital finance from banks and NBFCs rather than relying on moneylenders. Such financing will shorten working-capital cycles and boost ROCEs of the listed companies.</a:t>
            </a:r>
          </a:p>
          <a:p>
            <a:pPr marL="285750" lvl="0" indent="-285750" algn="just">
              <a:buFont typeface="Arial" pitchFamily="34" charset="0"/>
              <a:buChar char="•"/>
            </a:pPr>
            <a:endParaRPr lang="en-US" sz="1400" dirty="0"/>
          </a:p>
          <a:p>
            <a:pPr marL="285750" indent="-285750" algn="just">
              <a:buFont typeface="Arial" pitchFamily="34" charset="0"/>
              <a:buChar char="•"/>
            </a:pPr>
            <a:r>
              <a:rPr lang="en-US" sz="1400" dirty="0"/>
              <a:t>Large companies in the organized sector have to run fragmented operations due to the prevalence of state-specific tax regimes. GST will integrate such pan-India operations..</a:t>
            </a:r>
          </a:p>
          <a:p>
            <a:pPr marL="285750" indent="-285750" algn="just">
              <a:buFont typeface="Arial" pitchFamily="34" charset="0"/>
              <a:buChar char="•"/>
            </a:pPr>
            <a:endParaRPr lang="en-US" sz="1400" dirty="0"/>
          </a:p>
          <a:p>
            <a:pPr marL="285750" indent="-285750" algn="just">
              <a:buFont typeface="Arial" pitchFamily="34" charset="0"/>
              <a:buChar char="•"/>
            </a:pPr>
            <a:r>
              <a:rPr lang="en-US" sz="1400" dirty="0"/>
              <a:t>Thus, companies which are operating in sectors with high organized component will benefit in terms of increased demand. </a:t>
            </a:r>
            <a:r>
              <a:rPr lang="en-US" sz="1400" b="1" dirty="0"/>
              <a:t>Companies in sectors like paints, appliances, apparel, plastic pipes, ceramic tiles, batteries, etc. will stand to benefit</a:t>
            </a:r>
          </a:p>
          <a:p>
            <a:pPr marL="285750" indent="-285750" algn="just">
              <a:buFont typeface="Arial" pitchFamily="34" charset="0"/>
              <a:buChar char="•"/>
            </a:pPr>
            <a:endParaRPr lang="en-US" sz="1400" b="1" dirty="0"/>
          </a:p>
          <a:p>
            <a:pPr marL="285750" indent="-285750" algn="just">
              <a:buFont typeface="Arial" pitchFamily="34" charset="0"/>
              <a:buChar char="•"/>
            </a:pPr>
            <a:r>
              <a:rPr lang="en-US" sz="1400" dirty="0"/>
              <a:t>Market share gain won’t be in immediate future, it will take few years for this transition to happen, as organized players will keep gaining market share and unorganized will become uncompetitive due to full tax</a:t>
            </a:r>
            <a:r>
              <a:rPr lang="en-US" sz="1400" b="1" dirty="0"/>
              <a:t>.</a:t>
            </a:r>
            <a:endParaRPr lang="en-US" sz="1400" dirty="0"/>
          </a:p>
          <a:p>
            <a:pPr marL="285750" indent="-285750" algn="just">
              <a:buFont typeface="Arial" pitchFamily="34" charset="0"/>
              <a:buChar char="•"/>
            </a:pPr>
            <a:endParaRPr lang="en-US" sz="1400" dirty="0"/>
          </a:p>
        </p:txBody>
      </p:sp>
      <p:sp>
        <p:nvSpPr>
          <p:cNvPr id="5" name="Rectangle 4"/>
          <p:cNvSpPr/>
          <p:nvPr/>
        </p:nvSpPr>
        <p:spPr>
          <a:xfrm>
            <a:off x="611872" y="1066800"/>
            <a:ext cx="7998728" cy="923330"/>
          </a:xfrm>
          <a:prstGeom prst="rect">
            <a:avLst/>
          </a:prstGeom>
        </p:spPr>
        <p:txBody>
          <a:bodyPr wrap="square">
            <a:spAutoFit/>
          </a:bodyPr>
          <a:lstStyle/>
          <a:p>
            <a:r>
              <a:rPr lang="en-US" i="1" dirty="0"/>
              <a:t>GST regime from 1st July 2017 - removal of cascading effect; seamless tax credit &amp; facilitating ease of doing business would be the core benefits arising out of the implementation – which will benefit the large organized companies across segments</a:t>
            </a:r>
          </a:p>
        </p:txBody>
      </p:sp>
    </p:spTree>
    <p:extLst>
      <p:ext uri="{BB962C8B-B14F-4D97-AF65-F5344CB8AC3E}">
        <p14:creationId xmlns:p14="http://schemas.microsoft.com/office/powerpoint/2010/main" val="2746327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743AEFA9-F06D-4E7F-8BEF-A47F3E545CE2}" type="slidenum">
              <a:rPr lang="en-US" smtClean="0"/>
              <a:pPr>
                <a:defRPr/>
              </a:pPr>
              <a:t>21</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044488364"/>
              </p:ext>
            </p:extLst>
          </p:nvPr>
        </p:nvGraphicFramePr>
        <p:xfrm>
          <a:off x="982622" y="1653019"/>
          <a:ext cx="7010400" cy="2026920"/>
        </p:xfrm>
        <a:graphic>
          <a:graphicData uri="http://schemas.openxmlformats.org/drawingml/2006/table">
            <a:tbl>
              <a:tblPr firstRow="1">
                <a:tableStyleId>{5C22544A-7EE6-4342-B048-85BDC9FD1C3A}</a:tableStyleId>
              </a:tblPr>
              <a:tblGrid>
                <a:gridCol w="1219202">
                  <a:extLst>
                    <a:ext uri="{9D8B030D-6E8A-4147-A177-3AD203B41FA5}">
                      <a16:colId xmlns:a16="http://schemas.microsoft.com/office/drawing/2014/main" val="20000"/>
                    </a:ext>
                  </a:extLst>
                </a:gridCol>
                <a:gridCol w="1096734">
                  <a:extLst>
                    <a:ext uri="{9D8B030D-6E8A-4147-A177-3AD203B41FA5}">
                      <a16:colId xmlns:a16="http://schemas.microsoft.com/office/drawing/2014/main" val="20001"/>
                    </a:ext>
                  </a:extLst>
                </a:gridCol>
                <a:gridCol w="1189264">
                  <a:extLst>
                    <a:ext uri="{9D8B030D-6E8A-4147-A177-3AD203B41FA5}">
                      <a16:colId xmlns:a16="http://schemas.microsoft.com/office/drawing/2014/main" val="20002"/>
                    </a:ext>
                  </a:extLst>
                </a:gridCol>
                <a:gridCol w="1189264">
                  <a:extLst>
                    <a:ext uri="{9D8B030D-6E8A-4147-A177-3AD203B41FA5}">
                      <a16:colId xmlns:a16="http://schemas.microsoft.com/office/drawing/2014/main" val="20003"/>
                    </a:ext>
                  </a:extLst>
                </a:gridCol>
                <a:gridCol w="1189264">
                  <a:extLst>
                    <a:ext uri="{9D8B030D-6E8A-4147-A177-3AD203B41FA5}">
                      <a16:colId xmlns:a16="http://schemas.microsoft.com/office/drawing/2014/main" val="20004"/>
                    </a:ext>
                  </a:extLst>
                </a:gridCol>
                <a:gridCol w="1126672">
                  <a:extLst>
                    <a:ext uri="{9D8B030D-6E8A-4147-A177-3AD203B41FA5}">
                      <a16:colId xmlns:a16="http://schemas.microsoft.com/office/drawing/2014/main" val="20005"/>
                    </a:ext>
                  </a:extLst>
                </a:gridCol>
              </a:tblGrid>
              <a:tr h="370840">
                <a:tc>
                  <a:txBody>
                    <a:bodyPr/>
                    <a:lstStyle/>
                    <a:p>
                      <a:r>
                        <a:rPr lang="en-US" sz="1200" dirty="0"/>
                        <a:t>Sector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schemeClr>
                    </a:solidFill>
                  </a:tcPr>
                </a:tc>
                <a:tc>
                  <a:txBody>
                    <a:bodyPr/>
                    <a:lstStyle/>
                    <a:p>
                      <a:r>
                        <a:rPr lang="en-US" sz="1200" dirty="0"/>
                        <a:t>Unorganized</a:t>
                      </a:r>
                      <a:r>
                        <a:rPr lang="en-US" sz="1200" baseline="0" dirty="0"/>
                        <a:t> to organized</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schemeClr>
                    </a:solidFill>
                  </a:tcPr>
                </a:tc>
                <a:tc>
                  <a:txBody>
                    <a:bodyPr/>
                    <a:lstStyle/>
                    <a:p>
                      <a:r>
                        <a:rPr lang="en-US" sz="1200" dirty="0"/>
                        <a:t>Availability of Input Tax Credit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schemeClr>
                    </a:solidFill>
                  </a:tcPr>
                </a:tc>
                <a:tc>
                  <a:txBody>
                    <a:bodyPr/>
                    <a:lstStyle/>
                    <a:p>
                      <a:r>
                        <a:rPr lang="en-US" sz="1200" dirty="0"/>
                        <a:t>Change in</a:t>
                      </a:r>
                      <a:r>
                        <a:rPr lang="en-US" sz="1200" baseline="0" dirty="0"/>
                        <a:t> Tax Rate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schemeClr>
                    </a:solidFill>
                  </a:tcPr>
                </a:tc>
                <a:tc>
                  <a:txBody>
                    <a:bodyPr/>
                    <a:lstStyle/>
                    <a:p>
                      <a:r>
                        <a:rPr lang="en-US" sz="1200" dirty="0"/>
                        <a:t>Supply Chain</a:t>
                      </a:r>
                      <a:r>
                        <a:rPr lang="en-US" sz="1200" baseline="0" dirty="0"/>
                        <a:t> Management</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schemeClr>
                    </a:solidFill>
                  </a:tcPr>
                </a:tc>
                <a:tc>
                  <a:txBody>
                    <a:bodyPr/>
                    <a:lstStyle/>
                    <a:p>
                      <a:r>
                        <a:rPr lang="en-US" sz="1200" dirty="0"/>
                        <a:t>Overall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schemeClr>
                    </a:solidFill>
                  </a:tcPr>
                </a:tc>
                <a:extLst>
                  <a:ext uri="{0D108BD9-81ED-4DB2-BD59-A6C34878D82A}">
                    <a16:rowId xmlns:a16="http://schemas.microsoft.com/office/drawing/2014/main" val="10000"/>
                  </a:ext>
                </a:extLst>
              </a:tr>
              <a:tr h="370840">
                <a:tc>
                  <a:txBody>
                    <a:bodyPr/>
                    <a:lstStyle/>
                    <a:p>
                      <a:r>
                        <a:rPr lang="en-US" sz="1200" b="1" dirty="0">
                          <a:solidFill>
                            <a:schemeClr val="tx2">
                              <a:lumMod val="75000"/>
                            </a:schemeClr>
                          </a:solidFill>
                        </a:rPr>
                        <a:t>Auto-Batteries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en-US" sz="1200" b="1" dirty="0">
                          <a:solidFill>
                            <a:schemeClr val="tx2">
                              <a:lumMod val="75000"/>
                            </a:schemeClr>
                          </a:solidFill>
                        </a:rPr>
                        <a:t>Logistics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r>
                        <a:rPr lang="en-US" sz="1200" b="1" dirty="0">
                          <a:solidFill>
                            <a:schemeClr val="tx2">
                              <a:lumMod val="75000"/>
                            </a:schemeClr>
                          </a:solidFill>
                        </a:rPr>
                        <a:t>Auto- Two/Four Wheeler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r>
                        <a:rPr lang="en-US" sz="1200" b="1" dirty="0">
                          <a:solidFill>
                            <a:schemeClr val="tx2">
                              <a:lumMod val="75000"/>
                            </a:schemeClr>
                          </a:solidFill>
                        </a:rPr>
                        <a:t>Cement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grpSp>
        <p:nvGrpSpPr>
          <p:cNvPr id="4" name="Group 37"/>
          <p:cNvGrpSpPr/>
          <p:nvPr/>
        </p:nvGrpSpPr>
        <p:grpSpPr>
          <a:xfrm>
            <a:off x="2363059" y="2185156"/>
            <a:ext cx="709386" cy="146972"/>
            <a:chOff x="4038600" y="4944523"/>
            <a:chExt cx="1014186" cy="285468"/>
          </a:xfrm>
        </p:grpSpPr>
        <p:sp>
          <p:nvSpPr>
            <p:cNvPr id="5" name="Oval 4"/>
            <p:cNvSpPr/>
            <p:nvPr/>
          </p:nvSpPr>
          <p:spPr>
            <a:xfrm>
              <a:off x="4038600" y="4944523"/>
              <a:ext cx="304800" cy="28546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381500" y="4944523"/>
              <a:ext cx="304800" cy="28546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4747986" y="4944523"/>
              <a:ext cx="304800" cy="28546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Oval 7"/>
          <p:cNvSpPr/>
          <p:nvPr/>
        </p:nvSpPr>
        <p:spPr>
          <a:xfrm>
            <a:off x="4910623" y="2206630"/>
            <a:ext cx="234529" cy="18992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42"/>
          <p:cNvGrpSpPr/>
          <p:nvPr/>
        </p:nvGrpSpPr>
        <p:grpSpPr>
          <a:xfrm>
            <a:off x="7055038" y="2228105"/>
            <a:ext cx="709386" cy="146972"/>
            <a:chOff x="4038600" y="4944523"/>
            <a:chExt cx="1014186" cy="285468"/>
          </a:xfrm>
        </p:grpSpPr>
        <p:sp>
          <p:nvSpPr>
            <p:cNvPr id="10" name="Oval 9"/>
            <p:cNvSpPr/>
            <p:nvPr/>
          </p:nvSpPr>
          <p:spPr>
            <a:xfrm>
              <a:off x="4038600" y="4944523"/>
              <a:ext cx="304800" cy="28546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4381500" y="4944523"/>
              <a:ext cx="304800" cy="28546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4747986" y="4944523"/>
              <a:ext cx="304800" cy="28546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46"/>
          <p:cNvGrpSpPr/>
          <p:nvPr/>
        </p:nvGrpSpPr>
        <p:grpSpPr>
          <a:xfrm>
            <a:off x="6039662" y="2612140"/>
            <a:ext cx="453042" cy="146972"/>
            <a:chOff x="4038600" y="4944523"/>
            <a:chExt cx="647700" cy="285468"/>
          </a:xfrm>
        </p:grpSpPr>
        <p:sp>
          <p:nvSpPr>
            <p:cNvPr id="14" name="Oval 13"/>
            <p:cNvSpPr/>
            <p:nvPr/>
          </p:nvSpPr>
          <p:spPr>
            <a:xfrm>
              <a:off x="4038600" y="4944523"/>
              <a:ext cx="304800" cy="28546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4381500" y="4944523"/>
              <a:ext cx="304800" cy="28546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49"/>
          <p:cNvGrpSpPr/>
          <p:nvPr/>
        </p:nvGrpSpPr>
        <p:grpSpPr>
          <a:xfrm>
            <a:off x="2456332" y="2590665"/>
            <a:ext cx="453042" cy="146972"/>
            <a:chOff x="4038600" y="4944523"/>
            <a:chExt cx="647700" cy="285468"/>
          </a:xfrm>
        </p:grpSpPr>
        <p:sp>
          <p:nvSpPr>
            <p:cNvPr id="17" name="Oval 16"/>
            <p:cNvSpPr/>
            <p:nvPr/>
          </p:nvSpPr>
          <p:spPr>
            <a:xfrm>
              <a:off x="4038600" y="4944523"/>
              <a:ext cx="304800" cy="28546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4381500" y="4944523"/>
              <a:ext cx="304800" cy="28546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52"/>
          <p:cNvGrpSpPr/>
          <p:nvPr/>
        </p:nvGrpSpPr>
        <p:grpSpPr>
          <a:xfrm>
            <a:off x="7055038" y="2561595"/>
            <a:ext cx="709386" cy="146972"/>
            <a:chOff x="4038600" y="4944523"/>
            <a:chExt cx="1014186" cy="285468"/>
          </a:xfrm>
        </p:grpSpPr>
        <p:sp>
          <p:nvSpPr>
            <p:cNvPr id="20" name="Oval 19"/>
            <p:cNvSpPr/>
            <p:nvPr/>
          </p:nvSpPr>
          <p:spPr>
            <a:xfrm>
              <a:off x="4038600" y="4944523"/>
              <a:ext cx="304800" cy="28546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4381500" y="4944523"/>
              <a:ext cx="304800" cy="28546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4747986" y="4944523"/>
              <a:ext cx="304800" cy="28546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Oval 22"/>
          <p:cNvSpPr/>
          <p:nvPr/>
        </p:nvSpPr>
        <p:spPr>
          <a:xfrm>
            <a:off x="3746996" y="2185156"/>
            <a:ext cx="234529" cy="18992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6148919" y="2185155"/>
            <a:ext cx="234529" cy="18992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4910622" y="2569191"/>
            <a:ext cx="234529" cy="18992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3747546" y="2586408"/>
            <a:ext cx="234529" cy="18992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60"/>
          <p:cNvGrpSpPr/>
          <p:nvPr/>
        </p:nvGrpSpPr>
        <p:grpSpPr>
          <a:xfrm>
            <a:off x="4801366" y="2980157"/>
            <a:ext cx="453042" cy="146972"/>
            <a:chOff x="4038600" y="4944523"/>
            <a:chExt cx="647700" cy="285468"/>
          </a:xfrm>
        </p:grpSpPr>
        <p:sp>
          <p:nvSpPr>
            <p:cNvPr id="28" name="Oval 27"/>
            <p:cNvSpPr/>
            <p:nvPr/>
          </p:nvSpPr>
          <p:spPr>
            <a:xfrm>
              <a:off x="4038600" y="4944523"/>
              <a:ext cx="304800" cy="28546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4381500" y="4944523"/>
              <a:ext cx="304800" cy="28546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Oval 29"/>
          <p:cNvSpPr/>
          <p:nvPr/>
        </p:nvSpPr>
        <p:spPr>
          <a:xfrm>
            <a:off x="2562930" y="2986168"/>
            <a:ext cx="234529" cy="18992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3747546" y="2980157"/>
            <a:ext cx="234529" cy="18992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6148919" y="2986167"/>
            <a:ext cx="234529" cy="18992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66"/>
          <p:cNvGrpSpPr/>
          <p:nvPr/>
        </p:nvGrpSpPr>
        <p:grpSpPr>
          <a:xfrm>
            <a:off x="7174961" y="2973774"/>
            <a:ext cx="453042" cy="146972"/>
            <a:chOff x="4038600" y="4944523"/>
            <a:chExt cx="647700" cy="285468"/>
          </a:xfrm>
        </p:grpSpPr>
        <p:sp>
          <p:nvSpPr>
            <p:cNvPr id="34" name="Oval 33"/>
            <p:cNvSpPr/>
            <p:nvPr/>
          </p:nvSpPr>
          <p:spPr>
            <a:xfrm>
              <a:off x="4038600" y="4944523"/>
              <a:ext cx="304800" cy="28546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4381500" y="4944523"/>
              <a:ext cx="304800" cy="28546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69"/>
          <p:cNvGrpSpPr/>
          <p:nvPr/>
        </p:nvGrpSpPr>
        <p:grpSpPr>
          <a:xfrm>
            <a:off x="4801366" y="3403180"/>
            <a:ext cx="453042" cy="146972"/>
            <a:chOff x="4038600" y="4944523"/>
            <a:chExt cx="647700" cy="285468"/>
          </a:xfrm>
        </p:grpSpPr>
        <p:sp>
          <p:nvSpPr>
            <p:cNvPr id="37" name="Oval 36"/>
            <p:cNvSpPr/>
            <p:nvPr/>
          </p:nvSpPr>
          <p:spPr>
            <a:xfrm>
              <a:off x="4038600" y="4944523"/>
              <a:ext cx="304800" cy="28546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4381500" y="4944523"/>
              <a:ext cx="304800" cy="28546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Oval 38"/>
          <p:cNvSpPr/>
          <p:nvPr/>
        </p:nvSpPr>
        <p:spPr>
          <a:xfrm>
            <a:off x="6162243" y="3381705"/>
            <a:ext cx="234529" cy="18992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2598065" y="3403180"/>
            <a:ext cx="234529" cy="18992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3746995" y="3381704"/>
            <a:ext cx="234529" cy="18992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75"/>
          <p:cNvGrpSpPr/>
          <p:nvPr/>
        </p:nvGrpSpPr>
        <p:grpSpPr>
          <a:xfrm>
            <a:off x="7174961" y="3408608"/>
            <a:ext cx="453042" cy="146972"/>
            <a:chOff x="4038600" y="4944523"/>
            <a:chExt cx="647700" cy="285468"/>
          </a:xfrm>
        </p:grpSpPr>
        <p:sp>
          <p:nvSpPr>
            <p:cNvPr id="43" name="Oval 42"/>
            <p:cNvSpPr/>
            <p:nvPr/>
          </p:nvSpPr>
          <p:spPr>
            <a:xfrm>
              <a:off x="4038600" y="4944523"/>
              <a:ext cx="304800" cy="28546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4381500" y="4944523"/>
              <a:ext cx="304800" cy="28546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78"/>
          <p:cNvGrpSpPr/>
          <p:nvPr/>
        </p:nvGrpSpPr>
        <p:grpSpPr>
          <a:xfrm>
            <a:off x="1060521" y="3810677"/>
            <a:ext cx="469540" cy="73486"/>
            <a:chOff x="4038600" y="4944523"/>
            <a:chExt cx="1014186" cy="285468"/>
          </a:xfrm>
        </p:grpSpPr>
        <p:sp>
          <p:nvSpPr>
            <p:cNvPr id="46" name="Oval 45"/>
            <p:cNvSpPr/>
            <p:nvPr/>
          </p:nvSpPr>
          <p:spPr>
            <a:xfrm>
              <a:off x="4038600" y="4944523"/>
              <a:ext cx="304800" cy="28546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4381500" y="4944523"/>
              <a:ext cx="304800" cy="28546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4747986" y="4944523"/>
              <a:ext cx="304800" cy="28546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9" name="TextBox 48"/>
          <p:cNvSpPr txBox="1"/>
          <p:nvPr/>
        </p:nvSpPr>
        <p:spPr>
          <a:xfrm>
            <a:off x="1500352" y="3716635"/>
            <a:ext cx="1185268" cy="276999"/>
          </a:xfrm>
          <a:prstGeom prst="rect">
            <a:avLst/>
          </a:prstGeom>
          <a:noFill/>
        </p:spPr>
        <p:txBody>
          <a:bodyPr wrap="square" rtlCol="0">
            <a:spAutoFit/>
          </a:bodyPr>
          <a:lstStyle/>
          <a:p>
            <a:r>
              <a:rPr lang="en-US" sz="1200" i="1" dirty="0">
                <a:solidFill>
                  <a:schemeClr val="tx2">
                    <a:lumMod val="50000"/>
                  </a:schemeClr>
                </a:solidFill>
              </a:rPr>
              <a:t>Highly Positive</a:t>
            </a:r>
          </a:p>
        </p:txBody>
      </p:sp>
      <p:grpSp>
        <p:nvGrpSpPr>
          <p:cNvPr id="50" name="Group 83"/>
          <p:cNvGrpSpPr/>
          <p:nvPr/>
        </p:nvGrpSpPr>
        <p:grpSpPr>
          <a:xfrm>
            <a:off x="3287988" y="3810677"/>
            <a:ext cx="346444" cy="73486"/>
            <a:chOff x="4038600" y="4944523"/>
            <a:chExt cx="647700" cy="285468"/>
          </a:xfrm>
        </p:grpSpPr>
        <p:sp>
          <p:nvSpPr>
            <p:cNvPr id="51" name="Oval 50"/>
            <p:cNvSpPr/>
            <p:nvPr/>
          </p:nvSpPr>
          <p:spPr>
            <a:xfrm>
              <a:off x="4038600" y="4944523"/>
              <a:ext cx="304800" cy="28546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4381500" y="4944523"/>
              <a:ext cx="304800" cy="28546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3" name="TextBox 52"/>
          <p:cNvSpPr txBox="1"/>
          <p:nvPr/>
        </p:nvSpPr>
        <p:spPr>
          <a:xfrm>
            <a:off x="3598834" y="3699314"/>
            <a:ext cx="1185268" cy="276999"/>
          </a:xfrm>
          <a:prstGeom prst="rect">
            <a:avLst/>
          </a:prstGeom>
          <a:noFill/>
        </p:spPr>
        <p:txBody>
          <a:bodyPr wrap="square" rtlCol="0">
            <a:spAutoFit/>
          </a:bodyPr>
          <a:lstStyle/>
          <a:p>
            <a:r>
              <a:rPr lang="en-US" sz="1200" i="1" dirty="0">
                <a:solidFill>
                  <a:schemeClr val="tx2">
                    <a:lumMod val="50000"/>
                  </a:schemeClr>
                </a:solidFill>
              </a:rPr>
              <a:t>Positive</a:t>
            </a:r>
          </a:p>
        </p:txBody>
      </p:sp>
      <p:sp>
        <p:nvSpPr>
          <p:cNvPr id="54" name="Oval 53"/>
          <p:cNvSpPr/>
          <p:nvPr/>
        </p:nvSpPr>
        <p:spPr>
          <a:xfrm>
            <a:off x="4753535" y="3806546"/>
            <a:ext cx="100859" cy="77617"/>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854394" y="3706815"/>
            <a:ext cx="1185268" cy="276999"/>
          </a:xfrm>
          <a:prstGeom prst="rect">
            <a:avLst/>
          </a:prstGeom>
          <a:noFill/>
        </p:spPr>
        <p:txBody>
          <a:bodyPr wrap="square" rtlCol="0">
            <a:spAutoFit/>
          </a:bodyPr>
          <a:lstStyle/>
          <a:p>
            <a:r>
              <a:rPr lang="en-US" sz="1200" i="1" dirty="0">
                <a:solidFill>
                  <a:schemeClr val="tx2">
                    <a:lumMod val="50000"/>
                  </a:schemeClr>
                </a:solidFill>
              </a:rPr>
              <a:t>Slightly Positive</a:t>
            </a:r>
          </a:p>
        </p:txBody>
      </p:sp>
      <p:sp>
        <p:nvSpPr>
          <p:cNvPr id="56" name="Oval 55"/>
          <p:cNvSpPr/>
          <p:nvPr/>
        </p:nvSpPr>
        <p:spPr>
          <a:xfrm>
            <a:off x="6229077" y="3808611"/>
            <a:ext cx="100859" cy="77617"/>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p:cNvSpPr txBox="1"/>
          <p:nvPr/>
        </p:nvSpPr>
        <p:spPr>
          <a:xfrm>
            <a:off x="6383448" y="3716634"/>
            <a:ext cx="1185268" cy="276999"/>
          </a:xfrm>
          <a:prstGeom prst="rect">
            <a:avLst/>
          </a:prstGeom>
          <a:noFill/>
        </p:spPr>
        <p:txBody>
          <a:bodyPr wrap="square" rtlCol="0">
            <a:spAutoFit/>
          </a:bodyPr>
          <a:lstStyle/>
          <a:p>
            <a:r>
              <a:rPr lang="en-US" sz="1200" i="1" dirty="0">
                <a:solidFill>
                  <a:schemeClr val="tx2">
                    <a:lumMod val="50000"/>
                  </a:schemeClr>
                </a:solidFill>
              </a:rPr>
              <a:t>Neutral</a:t>
            </a:r>
          </a:p>
        </p:txBody>
      </p:sp>
      <p:sp>
        <p:nvSpPr>
          <p:cNvPr id="58" name="TextBox 57"/>
          <p:cNvSpPr txBox="1"/>
          <p:nvPr/>
        </p:nvSpPr>
        <p:spPr>
          <a:xfrm>
            <a:off x="3020704" y="1061112"/>
            <a:ext cx="2826641" cy="338554"/>
          </a:xfrm>
          <a:prstGeom prst="rect">
            <a:avLst/>
          </a:prstGeom>
          <a:noFill/>
        </p:spPr>
        <p:txBody>
          <a:bodyPr wrap="square" rtlCol="0">
            <a:spAutoFit/>
          </a:bodyPr>
          <a:lstStyle/>
          <a:p>
            <a:r>
              <a:rPr lang="en-US" sz="1600" b="1" dirty="0"/>
              <a:t>GST Impact on Sectors….. !!!</a:t>
            </a:r>
          </a:p>
        </p:txBody>
      </p:sp>
      <p:sp>
        <p:nvSpPr>
          <p:cNvPr id="59" name="TextBox 58"/>
          <p:cNvSpPr txBox="1"/>
          <p:nvPr/>
        </p:nvSpPr>
        <p:spPr>
          <a:xfrm>
            <a:off x="0" y="260648"/>
            <a:ext cx="6496994" cy="461665"/>
          </a:xfrm>
          <a:prstGeom prst="rect">
            <a:avLst/>
          </a:prstGeom>
          <a:noFill/>
        </p:spPr>
        <p:txBody>
          <a:bodyPr wrap="square" rtlCol="0">
            <a:spAutoFit/>
          </a:bodyPr>
          <a:lstStyle/>
          <a:p>
            <a:r>
              <a:rPr lang="en-IN" sz="2400" b="1" dirty="0">
                <a:solidFill>
                  <a:srgbClr val="0000CC"/>
                </a:solidFill>
              </a:rPr>
              <a:t>GST : Movement from unorganised  to organised </a:t>
            </a:r>
          </a:p>
        </p:txBody>
      </p:sp>
      <p:graphicFrame>
        <p:nvGraphicFramePr>
          <p:cNvPr id="60" name="Table 59"/>
          <p:cNvGraphicFramePr>
            <a:graphicFrameLocks noGrp="1"/>
          </p:cNvGraphicFramePr>
          <p:nvPr>
            <p:extLst>
              <p:ext uri="{D42A27DB-BD31-4B8C-83A1-F6EECF244321}">
                <p14:modId xmlns:p14="http://schemas.microsoft.com/office/powerpoint/2010/main" val="2879449456"/>
              </p:ext>
            </p:extLst>
          </p:nvPr>
        </p:nvGraphicFramePr>
        <p:xfrm>
          <a:off x="4572000" y="4419600"/>
          <a:ext cx="3810000" cy="1904999"/>
        </p:xfrm>
        <a:graphic>
          <a:graphicData uri="http://schemas.openxmlformats.org/drawingml/2006/table">
            <a:tbl>
              <a:tblPr firstRow="1">
                <a:tableStyleId>{5C22544A-7EE6-4342-B048-85BDC9FD1C3A}</a:tableStyleId>
              </a:tblPr>
              <a:tblGrid>
                <a:gridCol w="1840400">
                  <a:extLst>
                    <a:ext uri="{9D8B030D-6E8A-4147-A177-3AD203B41FA5}">
                      <a16:colId xmlns:a16="http://schemas.microsoft.com/office/drawing/2014/main" val="20000"/>
                    </a:ext>
                  </a:extLst>
                </a:gridCol>
                <a:gridCol w="1969600">
                  <a:extLst>
                    <a:ext uri="{9D8B030D-6E8A-4147-A177-3AD203B41FA5}">
                      <a16:colId xmlns:a16="http://schemas.microsoft.com/office/drawing/2014/main" val="20001"/>
                    </a:ext>
                  </a:extLst>
                </a:gridCol>
              </a:tblGrid>
              <a:tr h="522339">
                <a:tc>
                  <a:txBody>
                    <a:bodyPr/>
                    <a:lstStyle/>
                    <a:p>
                      <a:pPr algn="ctr"/>
                      <a:r>
                        <a:rPr lang="en-US" sz="1400" dirty="0"/>
                        <a:t>Sector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schemeClr>
                    </a:solidFill>
                  </a:tcPr>
                </a:tc>
                <a:tc>
                  <a:txBody>
                    <a:bodyPr/>
                    <a:lstStyle/>
                    <a:p>
                      <a:pPr algn="ctr"/>
                      <a:r>
                        <a:rPr lang="en-US" sz="1400" dirty="0"/>
                        <a:t>Unorganized Segment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50000"/>
                      </a:schemeClr>
                    </a:solidFill>
                  </a:tcPr>
                </a:tc>
                <a:extLst>
                  <a:ext uri="{0D108BD9-81ED-4DB2-BD59-A6C34878D82A}">
                    <a16:rowId xmlns:a16="http://schemas.microsoft.com/office/drawing/2014/main" val="10000"/>
                  </a:ext>
                </a:extLst>
              </a:tr>
              <a:tr h="276532">
                <a:tc>
                  <a:txBody>
                    <a:bodyPr/>
                    <a:lstStyle/>
                    <a:p>
                      <a:pPr algn="ctr"/>
                      <a:r>
                        <a:rPr lang="en-US" sz="1200" b="1" dirty="0">
                          <a:solidFill>
                            <a:schemeClr val="tx2">
                              <a:lumMod val="75000"/>
                            </a:schemeClr>
                          </a:solidFill>
                        </a:rPr>
                        <a:t>Apparels Industry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a:solidFill>
                            <a:schemeClr val="tx2">
                              <a:lumMod val="75000"/>
                            </a:schemeClr>
                          </a:solidFill>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6532">
                <a:tc>
                  <a:txBody>
                    <a:bodyPr/>
                    <a:lstStyle/>
                    <a:p>
                      <a:pPr algn="ctr"/>
                      <a:r>
                        <a:rPr lang="en-US" sz="1200" b="1" dirty="0">
                          <a:solidFill>
                            <a:schemeClr val="tx2">
                              <a:lumMod val="75000"/>
                            </a:schemeClr>
                          </a:solidFill>
                        </a:rPr>
                        <a:t>Ceramic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a:solidFill>
                            <a:schemeClr val="tx2">
                              <a:lumMod val="75000"/>
                            </a:schemeClr>
                          </a:solidFill>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6532">
                <a:tc>
                  <a:txBody>
                    <a:bodyPr/>
                    <a:lstStyle/>
                    <a:p>
                      <a:pPr algn="ctr"/>
                      <a:r>
                        <a:rPr lang="en-US" sz="1200" b="1" dirty="0">
                          <a:solidFill>
                            <a:schemeClr val="tx2">
                              <a:lumMod val="75000"/>
                            </a:schemeClr>
                          </a:solidFill>
                        </a:rPr>
                        <a:t>Batteries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b="1" dirty="0">
                          <a:solidFill>
                            <a:schemeClr val="tx2">
                              <a:lumMod val="75000"/>
                            </a:schemeClr>
                          </a:solidFill>
                        </a:rPr>
                        <a:t>40%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76532">
                <a:tc>
                  <a:txBody>
                    <a:bodyPr/>
                    <a:lstStyle/>
                    <a:p>
                      <a:pPr algn="ctr"/>
                      <a:r>
                        <a:rPr lang="en-US" sz="1200" b="1" dirty="0">
                          <a:solidFill>
                            <a:schemeClr val="tx2">
                              <a:lumMod val="75000"/>
                            </a:schemeClr>
                          </a:solidFill>
                        </a:rPr>
                        <a:t>Paints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a:solidFill>
                            <a:schemeClr val="tx2">
                              <a:lumMod val="75000"/>
                            </a:schemeClr>
                          </a:solidFill>
                        </a:rPr>
                        <a:t>35%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76532">
                <a:tc>
                  <a:txBody>
                    <a:bodyPr/>
                    <a:lstStyle/>
                    <a:p>
                      <a:pPr algn="ctr"/>
                      <a:r>
                        <a:rPr lang="en-US" sz="1200" b="1" dirty="0">
                          <a:solidFill>
                            <a:schemeClr val="tx2">
                              <a:lumMod val="75000"/>
                            </a:schemeClr>
                          </a:solidFill>
                        </a:rPr>
                        <a:t>Pumps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1" dirty="0">
                          <a:solidFill>
                            <a:schemeClr val="tx2">
                              <a:lumMod val="75000"/>
                            </a:schemeClr>
                          </a:solidFill>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61" name="TextBox 60"/>
          <p:cNvSpPr txBox="1"/>
          <p:nvPr/>
        </p:nvSpPr>
        <p:spPr>
          <a:xfrm>
            <a:off x="1066800" y="4953000"/>
            <a:ext cx="2895600" cy="584775"/>
          </a:xfrm>
          <a:prstGeom prst="rect">
            <a:avLst/>
          </a:prstGeom>
          <a:noFill/>
        </p:spPr>
        <p:txBody>
          <a:bodyPr wrap="square" rtlCol="0">
            <a:spAutoFit/>
          </a:bodyPr>
          <a:lstStyle/>
          <a:p>
            <a:pPr algn="ctr"/>
            <a:r>
              <a:rPr lang="en-US" sz="1600" b="1" dirty="0"/>
              <a:t>Unorganized Economy in Sectors……!!!</a:t>
            </a:r>
          </a:p>
        </p:txBody>
      </p:sp>
    </p:spTree>
    <p:extLst>
      <p:ext uri="{BB962C8B-B14F-4D97-AF65-F5344CB8AC3E}">
        <p14:creationId xmlns:p14="http://schemas.microsoft.com/office/powerpoint/2010/main" val="3320319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743AEFA9-F06D-4E7F-8BEF-A47F3E545CE2}" type="slidenum">
              <a:rPr lang="en-US" smtClean="0"/>
              <a:pPr>
                <a:defRPr/>
              </a:pPr>
              <a:t>22</a:t>
            </a:fld>
            <a:endParaRPr lang="en-US" dirty="0"/>
          </a:p>
        </p:txBody>
      </p:sp>
      <p:sp>
        <p:nvSpPr>
          <p:cNvPr id="3" name="TextBox 2"/>
          <p:cNvSpPr txBox="1"/>
          <p:nvPr/>
        </p:nvSpPr>
        <p:spPr>
          <a:xfrm>
            <a:off x="0" y="260648"/>
            <a:ext cx="6496994" cy="461665"/>
          </a:xfrm>
          <a:prstGeom prst="rect">
            <a:avLst/>
          </a:prstGeom>
          <a:noFill/>
        </p:spPr>
        <p:txBody>
          <a:bodyPr wrap="square" rtlCol="0">
            <a:spAutoFit/>
          </a:bodyPr>
          <a:lstStyle/>
          <a:p>
            <a:pPr>
              <a:defRPr/>
            </a:pPr>
            <a:r>
              <a:rPr lang="en-IN" sz="2400" b="1" dirty="0">
                <a:solidFill>
                  <a:srgbClr val="0000CC"/>
                </a:solidFill>
              </a:rPr>
              <a:t>Value Migration : From PSU to Private Banks</a:t>
            </a:r>
          </a:p>
        </p:txBody>
      </p:sp>
      <p:sp>
        <p:nvSpPr>
          <p:cNvPr id="4" name="Rectangle 3"/>
          <p:cNvSpPr/>
          <p:nvPr/>
        </p:nvSpPr>
        <p:spPr>
          <a:xfrm>
            <a:off x="609600" y="914400"/>
            <a:ext cx="7848600" cy="523220"/>
          </a:xfrm>
          <a:prstGeom prst="rect">
            <a:avLst/>
          </a:prstGeom>
        </p:spPr>
        <p:txBody>
          <a:bodyPr wrap="square">
            <a:spAutoFit/>
          </a:bodyPr>
          <a:lstStyle/>
          <a:p>
            <a:pPr lvl="0"/>
            <a:r>
              <a:rPr lang="en-US" sz="1400" i="1" dirty="0"/>
              <a:t>At present, PSU banks have ~70% market share Vs 30% with private banks due to the value migration few years down the lane their market share will be equal.</a:t>
            </a:r>
          </a:p>
        </p:txBody>
      </p:sp>
      <p:sp>
        <p:nvSpPr>
          <p:cNvPr id="5" name="Rectangle 2"/>
          <p:cNvSpPr>
            <a:spLocks noChangeArrowheads="1"/>
          </p:cNvSpPr>
          <p:nvPr/>
        </p:nvSpPr>
        <p:spPr bwMode="auto">
          <a:xfrm>
            <a:off x="688072" y="1559256"/>
            <a:ext cx="8002137"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285750" indent="-285750" algn="just">
              <a:buFont typeface="Arial" pitchFamily="34" charset="0"/>
              <a:buChar char="•"/>
            </a:pPr>
            <a:r>
              <a:rPr lang="en-US" sz="1400" dirty="0"/>
              <a:t>Banking sector is the back bone of any economy because it is the primary source of credit for the businesses</a:t>
            </a:r>
          </a:p>
          <a:p>
            <a:pPr marL="285750" indent="-285750" algn="just">
              <a:buFont typeface="Arial" pitchFamily="34" charset="0"/>
              <a:buChar char="•"/>
            </a:pPr>
            <a:endParaRPr lang="en-US" sz="1400" dirty="0"/>
          </a:p>
          <a:p>
            <a:pPr marL="285750" indent="-285750" algn="just">
              <a:buFont typeface="Arial" pitchFamily="34" charset="0"/>
              <a:buChar char="•"/>
            </a:pPr>
            <a:r>
              <a:rPr lang="en-US" sz="1400" dirty="0"/>
              <a:t>The total stressed assets in public sector banks are close to 10 </a:t>
            </a:r>
            <a:r>
              <a:rPr lang="en-US" sz="1400" dirty="0" err="1"/>
              <a:t>lac</a:t>
            </a:r>
            <a:r>
              <a:rPr lang="en-US" sz="1400" dirty="0"/>
              <a:t> crores, and this includes NPAs plus a system wide stress. The same is causing dent on PSB’s lending ability as they are also strained on capital.</a:t>
            </a:r>
          </a:p>
          <a:p>
            <a:pPr marL="285750" lvl="0" indent="-285750" algn="just">
              <a:buFont typeface="Arial" pitchFamily="34" charset="0"/>
              <a:buChar char="•"/>
            </a:pPr>
            <a:endParaRPr lang="en-US" sz="1400" dirty="0"/>
          </a:p>
          <a:p>
            <a:pPr marL="285750" lvl="0" indent="-285750" algn="just">
              <a:buFont typeface="Arial" pitchFamily="34" charset="0"/>
              <a:buChar char="•"/>
            </a:pPr>
            <a:r>
              <a:rPr lang="en-US" sz="1400" dirty="0"/>
              <a:t>Economy has to grow at 6.5 – 7%, the burden of credit growth has to be taken by the Private Sector banks as PSU are struggling with Non Performing loans and stretched capital adequacy</a:t>
            </a:r>
          </a:p>
          <a:p>
            <a:pPr marL="285750" indent="-285750" algn="just">
              <a:buFont typeface="Arial" pitchFamily="34" charset="0"/>
              <a:buChar char="•"/>
            </a:pPr>
            <a:endParaRPr lang="en-US" sz="1400" dirty="0"/>
          </a:p>
          <a:p>
            <a:pPr marL="285750" indent="-285750" algn="just">
              <a:buFont typeface="Arial" pitchFamily="34" charset="0"/>
              <a:buChar char="•"/>
            </a:pPr>
            <a:r>
              <a:rPr lang="en-US" sz="1400" dirty="0"/>
              <a:t>Private banks contributed 13.4% of Nifty PAT in FY17, as compared to PSU banks with 2.9% in FY17</a:t>
            </a:r>
          </a:p>
          <a:p>
            <a:pPr marL="285750" indent="-285750" algn="just">
              <a:buFont typeface="Arial" pitchFamily="34" charset="0"/>
              <a:buChar char="•"/>
            </a:pPr>
            <a:endParaRPr lang="en-US" sz="1400" dirty="0"/>
          </a:p>
        </p:txBody>
      </p:sp>
      <p:sp>
        <p:nvSpPr>
          <p:cNvPr id="7" name="TextBox 6"/>
          <p:cNvSpPr txBox="1"/>
          <p:nvPr/>
        </p:nvSpPr>
        <p:spPr>
          <a:xfrm>
            <a:off x="2590800" y="3987424"/>
            <a:ext cx="4495800" cy="276999"/>
          </a:xfrm>
          <a:prstGeom prst="rect">
            <a:avLst/>
          </a:prstGeom>
          <a:noFill/>
          <a:ln>
            <a:noFill/>
          </a:ln>
        </p:spPr>
        <p:txBody>
          <a:bodyPr wrap="square" rtlCol="0">
            <a:spAutoFit/>
          </a:bodyPr>
          <a:lstStyle/>
          <a:p>
            <a:r>
              <a:rPr lang="en-US" sz="1200" b="1" dirty="0"/>
              <a:t>Nifty PAT contributors – Comparison of PSU banks &amp; Private Banks</a:t>
            </a:r>
          </a:p>
        </p:txBody>
      </p:sp>
      <p:graphicFrame>
        <p:nvGraphicFramePr>
          <p:cNvPr id="8" name="Chart 7"/>
          <p:cNvGraphicFramePr>
            <a:graphicFrameLocks/>
          </p:cNvGraphicFramePr>
          <p:nvPr>
            <p:extLst>
              <p:ext uri="{D42A27DB-BD31-4B8C-83A1-F6EECF244321}">
                <p14:modId xmlns:p14="http://schemas.microsoft.com/office/powerpoint/2010/main" val="1711836838"/>
              </p:ext>
            </p:extLst>
          </p:nvPr>
        </p:nvGraphicFramePr>
        <p:xfrm>
          <a:off x="838200" y="4444624"/>
          <a:ext cx="7239000" cy="1981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005691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743AEFA9-F06D-4E7F-8BEF-A47F3E545CE2}" type="slidenum">
              <a:rPr lang="en-US" smtClean="0"/>
              <a:pPr>
                <a:defRPr/>
              </a:pPr>
              <a:t>23</a:t>
            </a:fld>
            <a:endParaRPr lang="en-US" dirty="0"/>
          </a:p>
        </p:txBody>
      </p:sp>
      <p:sp>
        <p:nvSpPr>
          <p:cNvPr id="3" name="TextBox 2"/>
          <p:cNvSpPr txBox="1"/>
          <p:nvPr/>
        </p:nvSpPr>
        <p:spPr>
          <a:xfrm>
            <a:off x="1388648" y="3866864"/>
            <a:ext cx="6400800" cy="276999"/>
          </a:xfrm>
          <a:prstGeom prst="rect">
            <a:avLst/>
          </a:prstGeom>
          <a:noFill/>
        </p:spPr>
        <p:txBody>
          <a:bodyPr wrap="square" rtlCol="0">
            <a:spAutoFit/>
          </a:bodyPr>
          <a:lstStyle/>
          <a:p>
            <a:pPr marL="285750" indent="-285750" algn="ctr"/>
            <a:r>
              <a:rPr lang="en-US" sz="1200" b="1" dirty="0"/>
              <a:t>Loan Growth Trends: Private Banks outpacing the Public Banks</a:t>
            </a:r>
          </a:p>
        </p:txBody>
      </p:sp>
      <p:graphicFrame>
        <p:nvGraphicFramePr>
          <p:cNvPr id="5" name="Chart 4"/>
          <p:cNvGraphicFramePr/>
          <p:nvPr>
            <p:extLst>
              <p:ext uri="{D42A27DB-BD31-4B8C-83A1-F6EECF244321}">
                <p14:modId xmlns:p14="http://schemas.microsoft.com/office/powerpoint/2010/main" val="71516435"/>
              </p:ext>
            </p:extLst>
          </p:nvPr>
        </p:nvGraphicFramePr>
        <p:xfrm>
          <a:off x="1055204" y="4419600"/>
          <a:ext cx="7239000" cy="1869744"/>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1219200" y="990600"/>
            <a:ext cx="7010400" cy="276999"/>
          </a:xfrm>
          <a:prstGeom prst="rect">
            <a:avLst/>
          </a:prstGeom>
          <a:noFill/>
        </p:spPr>
        <p:txBody>
          <a:bodyPr wrap="square">
            <a:spAutoFit/>
          </a:bodyPr>
          <a:lstStyle/>
          <a:p>
            <a:pPr marL="285750" indent="-285750" algn="ctr"/>
            <a:r>
              <a:rPr lang="en-US" sz="1200" b="1" dirty="0"/>
              <a:t>GNPA have been on growth trajectory in the PSU banks compared to private banks</a:t>
            </a:r>
          </a:p>
        </p:txBody>
      </p:sp>
      <p:sp>
        <p:nvSpPr>
          <p:cNvPr id="8" name="TextBox 7"/>
          <p:cNvSpPr txBox="1"/>
          <p:nvPr/>
        </p:nvSpPr>
        <p:spPr>
          <a:xfrm>
            <a:off x="0" y="260648"/>
            <a:ext cx="6496994" cy="461665"/>
          </a:xfrm>
          <a:prstGeom prst="rect">
            <a:avLst/>
          </a:prstGeom>
          <a:noFill/>
        </p:spPr>
        <p:txBody>
          <a:bodyPr wrap="square" rtlCol="0">
            <a:spAutoFit/>
          </a:bodyPr>
          <a:lstStyle/>
          <a:p>
            <a:pPr>
              <a:defRPr/>
            </a:pPr>
            <a:r>
              <a:rPr lang="en-IN" sz="2400" b="1" dirty="0">
                <a:solidFill>
                  <a:srgbClr val="0000CC"/>
                </a:solidFill>
              </a:rPr>
              <a:t>Value Migration : From PSU to Private Banks</a:t>
            </a:r>
          </a:p>
        </p:txBody>
      </p:sp>
      <p:graphicFrame>
        <p:nvGraphicFramePr>
          <p:cNvPr id="9" name="Chart 8"/>
          <p:cNvGraphicFramePr>
            <a:graphicFrameLocks/>
          </p:cNvGraphicFramePr>
          <p:nvPr>
            <p:extLst>
              <p:ext uri="{D42A27DB-BD31-4B8C-83A1-F6EECF244321}">
                <p14:modId xmlns:p14="http://schemas.microsoft.com/office/powerpoint/2010/main" val="2359512786"/>
              </p:ext>
            </p:extLst>
          </p:nvPr>
        </p:nvGraphicFramePr>
        <p:xfrm>
          <a:off x="971600" y="1412776"/>
          <a:ext cx="8172400" cy="2235696"/>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flipH="1">
            <a:off x="615101" y="1844824"/>
            <a:ext cx="323165" cy="1152128"/>
          </a:xfrm>
          <a:prstGeom prst="rect">
            <a:avLst/>
          </a:prstGeom>
          <a:noFill/>
        </p:spPr>
        <p:txBody>
          <a:bodyPr vert="vert270" wrap="square" rtlCol="0">
            <a:spAutoFit/>
          </a:bodyPr>
          <a:lstStyle/>
          <a:p>
            <a:r>
              <a:rPr lang="en-US" sz="900" dirty="0"/>
              <a:t>In (00) </a:t>
            </a:r>
            <a:r>
              <a:rPr lang="en-US" sz="900" dirty="0" err="1"/>
              <a:t>Crores</a:t>
            </a:r>
            <a:endParaRPr lang="en-US" sz="900" dirty="0"/>
          </a:p>
        </p:txBody>
      </p:sp>
    </p:spTree>
    <p:extLst>
      <p:ext uri="{BB962C8B-B14F-4D97-AF65-F5344CB8AC3E}">
        <p14:creationId xmlns:p14="http://schemas.microsoft.com/office/powerpoint/2010/main" val="21754075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743AEFA9-F06D-4E7F-8BEF-A47F3E545CE2}" type="slidenum">
              <a:rPr lang="en-US" smtClean="0"/>
              <a:pPr>
                <a:defRPr/>
              </a:pPr>
              <a:t>24</a:t>
            </a:fld>
            <a:endParaRPr lang="en-US" dirty="0"/>
          </a:p>
        </p:txBody>
      </p:sp>
      <p:sp>
        <p:nvSpPr>
          <p:cNvPr id="3" name="Rectangle 2"/>
          <p:cNvSpPr/>
          <p:nvPr/>
        </p:nvSpPr>
        <p:spPr>
          <a:xfrm>
            <a:off x="0" y="260648"/>
            <a:ext cx="6114303" cy="461665"/>
          </a:xfrm>
          <a:prstGeom prst="rect">
            <a:avLst/>
          </a:prstGeom>
        </p:spPr>
        <p:txBody>
          <a:bodyPr wrap="none">
            <a:spAutoFit/>
          </a:bodyPr>
          <a:lstStyle/>
          <a:p>
            <a:pPr>
              <a:defRPr/>
            </a:pPr>
            <a:r>
              <a:rPr lang="en-IN" sz="2400" b="1" dirty="0">
                <a:solidFill>
                  <a:srgbClr val="0000CC"/>
                </a:solidFill>
              </a:rPr>
              <a:t>Farming Industry: Starting of a New Revolution</a:t>
            </a:r>
          </a:p>
        </p:txBody>
      </p:sp>
      <p:sp>
        <p:nvSpPr>
          <p:cNvPr id="4" name="Rectangle 3"/>
          <p:cNvSpPr/>
          <p:nvPr/>
        </p:nvSpPr>
        <p:spPr>
          <a:xfrm>
            <a:off x="685800" y="1066800"/>
            <a:ext cx="7543800" cy="2971800"/>
          </a:xfrm>
          <a:prstGeom prst="rect">
            <a:avLst/>
          </a:prstGeom>
        </p:spPr>
        <p:txBody>
          <a:bodyPr wrap="square">
            <a:spAutoFit/>
          </a:bodyPr>
          <a:lstStyle/>
          <a:p>
            <a:pPr marL="285750" indent="-285750" algn="just">
              <a:buFont typeface="Arial" pitchFamily="34" charset="0"/>
              <a:buChar char="•"/>
            </a:pPr>
            <a:r>
              <a:rPr lang="en-US" sz="1400" dirty="0">
                <a:solidFill>
                  <a:schemeClr val="tx2">
                    <a:lumMod val="50000"/>
                  </a:schemeClr>
                </a:solidFill>
              </a:rPr>
              <a:t>PM </a:t>
            </a:r>
            <a:r>
              <a:rPr lang="en-US" sz="1400" dirty="0" err="1">
                <a:solidFill>
                  <a:schemeClr val="tx2">
                    <a:lumMod val="50000"/>
                  </a:schemeClr>
                </a:solidFill>
              </a:rPr>
              <a:t>Modi</a:t>
            </a:r>
            <a:r>
              <a:rPr lang="en-US" sz="1400" dirty="0">
                <a:solidFill>
                  <a:schemeClr val="tx2">
                    <a:lumMod val="50000"/>
                  </a:schemeClr>
                </a:solidFill>
              </a:rPr>
              <a:t> wants to double the farm income by 2022, to bridge the inequality in income between the urban and rural population</a:t>
            </a:r>
          </a:p>
          <a:p>
            <a:pPr marL="285750" indent="-285750" algn="just">
              <a:buFont typeface="Arial" pitchFamily="34" charset="0"/>
              <a:buChar char="•"/>
            </a:pPr>
            <a:endParaRPr lang="en-US" sz="1400" dirty="0">
              <a:solidFill>
                <a:schemeClr val="tx2">
                  <a:lumMod val="50000"/>
                </a:schemeClr>
              </a:solidFill>
            </a:endParaRPr>
          </a:p>
          <a:p>
            <a:pPr marL="285750" indent="-285750" algn="just">
              <a:buFont typeface="Arial" pitchFamily="34" charset="0"/>
              <a:buChar char="•"/>
            </a:pPr>
            <a:r>
              <a:rPr lang="en-US" sz="1400" dirty="0">
                <a:solidFill>
                  <a:schemeClr val="tx2">
                    <a:lumMod val="50000"/>
                  </a:schemeClr>
                </a:solidFill>
              </a:rPr>
              <a:t>According to Department of industrial Policy and Promotion, the agricultural sector has attracted a FDI equity inflow of about US$ 2,315.33 million from April 2000 to December 2016. This momentum of investment is expected to get better</a:t>
            </a:r>
          </a:p>
          <a:p>
            <a:pPr marL="285750" indent="-285750" algn="just">
              <a:buFont typeface="Arial" pitchFamily="34" charset="0"/>
              <a:buChar char="•"/>
            </a:pPr>
            <a:endParaRPr lang="en-US" sz="1400" dirty="0">
              <a:solidFill>
                <a:schemeClr val="tx2">
                  <a:lumMod val="50000"/>
                </a:schemeClr>
              </a:solidFill>
            </a:endParaRPr>
          </a:p>
          <a:p>
            <a:pPr marL="285750" indent="-285750" algn="just">
              <a:buFont typeface="Arial" pitchFamily="34" charset="0"/>
              <a:buChar char="•"/>
            </a:pPr>
            <a:r>
              <a:rPr lang="en-US" sz="1400" dirty="0">
                <a:solidFill>
                  <a:schemeClr val="tx2">
                    <a:lumMod val="50000"/>
                  </a:schemeClr>
                </a:solidFill>
              </a:rPr>
              <a:t>According to report of Tata Strategic Management Group (TSMG), Indian agrochemical industry which is estimated at $ 4.4 billion in FY15, is expected to grow at 7.5 percent annually to reach $ 6.3 billion by FY20</a:t>
            </a:r>
          </a:p>
          <a:p>
            <a:pPr marL="285750" indent="-285750" algn="just">
              <a:buFont typeface="Arial" pitchFamily="34" charset="0"/>
              <a:buChar char="•"/>
            </a:pPr>
            <a:endParaRPr lang="en-US" sz="1400" dirty="0">
              <a:solidFill>
                <a:schemeClr val="tx2">
                  <a:lumMod val="50000"/>
                </a:schemeClr>
              </a:solidFill>
            </a:endParaRPr>
          </a:p>
          <a:p>
            <a:pPr marL="285750" indent="-285750" algn="just">
              <a:buFont typeface="Arial" pitchFamily="34" charset="0"/>
              <a:buChar char="•"/>
            </a:pPr>
            <a:r>
              <a:rPr lang="en-US" sz="1400" dirty="0">
                <a:solidFill>
                  <a:schemeClr val="tx2">
                    <a:lumMod val="50000"/>
                  </a:schemeClr>
                </a:solidFill>
              </a:rPr>
              <a:t>Automobile sector is likely to benefit, according to the report by CRISIL Research, domestic tractor sales are expected to close fiscal 2017 with impressive 16%-18% growth</a:t>
            </a:r>
          </a:p>
        </p:txBody>
      </p:sp>
      <p:pic>
        <p:nvPicPr>
          <p:cNvPr id="6"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761343" y="4501488"/>
            <a:ext cx="3182257" cy="2110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2063088" y="4126176"/>
            <a:ext cx="6037304" cy="276999"/>
          </a:xfrm>
          <a:prstGeom prst="rect">
            <a:avLst/>
          </a:prstGeom>
          <a:noFill/>
        </p:spPr>
        <p:txBody>
          <a:bodyPr wrap="square" rtlCol="0">
            <a:spAutoFit/>
          </a:bodyPr>
          <a:lstStyle/>
          <a:p>
            <a:pPr algn="just"/>
            <a:r>
              <a:rPr lang="en-US" sz="1200" b="1" dirty="0"/>
              <a:t>Agrochemical Market Growth driven by government reforms</a:t>
            </a:r>
          </a:p>
        </p:txBody>
      </p:sp>
    </p:spTree>
    <p:extLst>
      <p:ext uri="{BB962C8B-B14F-4D97-AF65-F5344CB8AC3E}">
        <p14:creationId xmlns:p14="http://schemas.microsoft.com/office/powerpoint/2010/main" val="9390438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743AEFA9-F06D-4E7F-8BEF-A47F3E545CE2}" type="slidenum">
              <a:rPr lang="en-US" smtClean="0"/>
              <a:pPr>
                <a:defRPr/>
              </a:pPr>
              <a:t>25</a:t>
            </a:fld>
            <a:endParaRPr lang="en-US" dirty="0"/>
          </a:p>
        </p:txBody>
      </p:sp>
      <p:sp>
        <p:nvSpPr>
          <p:cNvPr id="3" name="Rectangle 2"/>
          <p:cNvSpPr/>
          <p:nvPr/>
        </p:nvSpPr>
        <p:spPr>
          <a:xfrm>
            <a:off x="0" y="260648"/>
            <a:ext cx="6164060" cy="461665"/>
          </a:xfrm>
          <a:prstGeom prst="rect">
            <a:avLst/>
          </a:prstGeom>
        </p:spPr>
        <p:txBody>
          <a:bodyPr wrap="none">
            <a:spAutoFit/>
          </a:bodyPr>
          <a:lstStyle/>
          <a:p>
            <a:pPr>
              <a:defRPr/>
            </a:pPr>
            <a:r>
              <a:rPr lang="en-IN" sz="2400" b="1" dirty="0">
                <a:solidFill>
                  <a:srgbClr val="0000CC"/>
                </a:solidFill>
              </a:rPr>
              <a:t>Farming Industry: Starting of a New Revolution</a:t>
            </a:r>
          </a:p>
        </p:txBody>
      </p:sp>
      <p:pic>
        <p:nvPicPr>
          <p:cNvPr id="4" name="Picture 3"/>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7072" y="1450988"/>
            <a:ext cx="8441392" cy="1906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val 4"/>
          <p:cNvSpPr/>
          <p:nvPr/>
        </p:nvSpPr>
        <p:spPr>
          <a:xfrm>
            <a:off x="6193081" y="1772816"/>
            <a:ext cx="2520280" cy="1872207"/>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 name="TextBox 5"/>
          <p:cNvSpPr txBox="1"/>
          <p:nvPr/>
        </p:nvSpPr>
        <p:spPr>
          <a:xfrm>
            <a:off x="379332" y="1053186"/>
            <a:ext cx="7073889" cy="276999"/>
          </a:xfrm>
          <a:prstGeom prst="rect">
            <a:avLst/>
          </a:prstGeom>
          <a:noFill/>
        </p:spPr>
        <p:txBody>
          <a:bodyPr wrap="square" rtlCol="0">
            <a:spAutoFit/>
          </a:bodyPr>
          <a:lstStyle/>
          <a:p>
            <a:pPr algn="just"/>
            <a:r>
              <a:rPr lang="en-US" sz="1200" b="1" dirty="0"/>
              <a:t>Increasing Consumer Discretionary spends driven by growing rural income</a:t>
            </a:r>
          </a:p>
        </p:txBody>
      </p:sp>
      <p:pic>
        <p:nvPicPr>
          <p:cNvPr id="7" name="Picture 5"/>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79331" y="4419696"/>
            <a:ext cx="8334029" cy="21670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379332" y="3995513"/>
            <a:ext cx="8513148" cy="276999"/>
          </a:xfrm>
          <a:prstGeom prst="rect">
            <a:avLst/>
          </a:prstGeom>
          <a:noFill/>
        </p:spPr>
        <p:txBody>
          <a:bodyPr wrap="square" rtlCol="0">
            <a:spAutoFit/>
          </a:bodyPr>
          <a:lstStyle/>
          <a:p>
            <a:pPr algn="just"/>
            <a:r>
              <a:rPr lang="en-US" sz="1200" b="1" dirty="0" err="1"/>
              <a:t>Agri</a:t>
            </a:r>
            <a:r>
              <a:rPr lang="en-US" sz="1200" b="1" dirty="0"/>
              <a:t> Automobile growth depends on good monsoon &amp; government reforms</a:t>
            </a:r>
          </a:p>
        </p:txBody>
      </p:sp>
    </p:spTree>
    <p:extLst>
      <p:ext uri="{BB962C8B-B14F-4D97-AF65-F5344CB8AC3E}">
        <p14:creationId xmlns:p14="http://schemas.microsoft.com/office/powerpoint/2010/main" val="39980440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743AEFA9-F06D-4E7F-8BEF-A47F3E545CE2}" type="slidenum">
              <a:rPr lang="en-US" smtClean="0"/>
              <a:pPr>
                <a:defRPr/>
              </a:pPr>
              <a:t>26</a:t>
            </a:fld>
            <a:endParaRPr lang="en-US" dirty="0"/>
          </a:p>
        </p:txBody>
      </p:sp>
      <p:sp>
        <p:nvSpPr>
          <p:cNvPr id="3" name="TextBox 2"/>
          <p:cNvSpPr txBox="1"/>
          <p:nvPr/>
        </p:nvSpPr>
        <p:spPr>
          <a:xfrm>
            <a:off x="2627784" y="2708920"/>
            <a:ext cx="3888432" cy="584775"/>
          </a:xfrm>
          <a:prstGeom prst="rect">
            <a:avLst/>
          </a:prstGeom>
          <a:noFill/>
        </p:spPr>
        <p:txBody>
          <a:bodyPr wrap="square" rtlCol="0">
            <a:spAutoFit/>
          </a:bodyPr>
          <a:lstStyle/>
          <a:p>
            <a:pPr algn="ctr"/>
            <a:r>
              <a:rPr lang="en-US" sz="3200" b="1" dirty="0">
                <a:solidFill>
                  <a:srgbClr val="C00000"/>
                </a:solidFill>
                <a:latin typeface="+mj-lt"/>
                <a:ea typeface="+mj-ea"/>
                <a:cs typeface="+mj-cs"/>
              </a:rPr>
              <a:t>Thank You</a:t>
            </a:r>
          </a:p>
        </p:txBody>
      </p:sp>
    </p:spTree>
    <p:extLst>
      <p:ext uri="{BB962C8B-B14F-4D97-AF65-F5344CB8AC3E}">
        <p14:creationId xmlns:p14="http://schemas.microsoft.com/office/powerpoint/2010/main" val="4045269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6553200" y="6248400"/>
            <a:ext cx="2133600" cy="365125"/>
          </a:xfrm>
        </p:spPr>
        <p:txBody>
          <a:bodyPr/>
          <a:lstStyle/>
          <a:p>
            <a:pPr>
              <a:defRPr/>
            </a:pPr>
            <a:fld id="{743AEFA9-F06D-4E7F-8BEF-A47F3E545CE2}" type="slidenum">
              <a:rPr lang="en-US" smtClean="0">
                <a:solidFill>
                  <a:schemeClr val="tx1"/>
                </a:solidFill>
              </a:rPr>
              <a:pPr>
                <a:defRPr/>
              </a:pPr>
              <a:t>3</a:t>
            </a:fld>
            <a:endParaRPr lang="en-US" dirty="0">
              <a:solidFill>
                <a:schemeClr val="tx1"/>
              </a:solidFill>
            </a:endParaRPr>
          </a:p>
        </p:txBody>
      </p:sp>
      <p:sp>
        <p:nvSpPr>
          <p:cNvPr id="2" name="AutoShape 2" descr="https://i.ytimg.com/vi/RuqHw5GKu1c/maxresdefault.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 name="AutoShape 4" descr="https://i.ytimg.com/vi/RuqHw5GKu1c/maxresdefault.jp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 name="AutoShape 6" descr="https://i.ytimg.com/vi/RuqHw5GKu1c/maxresdefault.jpg"/>
          <p:cNvSpPr>
            <a:spLocks noChangeAspect="1" noChangeArrowheads="1"/>
          </p:cNvSpPr>
          <p:nvPr/>
        </p:nvSpPr>
        <p:spPr bwMode="auto">
          <a:xfrm>
            <a:off x="460374" y="160337"/>
            <a:ext cx="1015281" cy="101528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AutoShape 2" descr="Image result for chet holmes"/>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sp>
        <p:nvSpPr>
          <p:cNvPr id="8" name="AutoShape 4" descr="Image result for what got you here will not get you there"/>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9" name="AutoShape 6" descr="Image result for what got you here will not get you there"/>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graphicFrame>
        <p:nvGraphicFramePr>
          <p:cNvPr id="17" name="Chart 16"/>
          <p:cNvGraphicFramePr/>
          <p:nvPr>
            <p:extLst>
              <p:ext uri="{D42A27DB-BD31-4B8C-83A1-F6EECF244321}">
                <p14:modId xmlns:p14="http://schemas.microsoft.com/office/powerpoint/2010/main" val="1344961497"/>
              </p:ext>
            </p:extLst>
          </p:nvPr>
        </p:nvGraphicFramePr>
        <p:xfrm>
          <a:off x="155575" y="1268760"/>
          <a:ext cx="3827607" cy="280831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Chart 18"/>
          <p:cNvGraphicFramePr/>
          <p:nvPr>
            <p:extLst>
              <p:ext uri="{D42A27DB-BD31-4B8C-83A1-F6EECF244321}">
                <p14:modId xmlns:p14="http://schemas.microsoft.com/office/powerpoint/2010/main" val="249652393"/>
              </p:ext>
            </p:extLst>
          </p:nvPr>
        </p:nvGraphicFramePr>
        <p:xfrm>
          <a:off x="4860032" y="1484784"/>
          <a:ext cx="3600400" cy="252028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1" name="Chart 20"/>
          <p:cNvGraphicFramePr/>
          <p:nvPr>
            <p:extLst>
              <p:ext uri="{D42A27DB-BD31-4B8C-83A1-F6EECF244321}">
                <p14:modId xmlns:p14="http://schemas.microsoft.com/office/powerpoint/2010/main" val="3086793256"/>
              </p:ext>
            </p:extLst>
          </p:nvPr>
        </p:nvGraphicFramePr>
        <p:xfrm>
          <a:off x="4788024" y="4077072"/>
          <a:ext cx="3672408" cy="2376264"/>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2" name="Chart 21"/>
          <p:cNvGraphicFramePr/>
          <p:nvPr>
            <p:extLst>
              <p:ext uri="{D42A27DB-BD31-4B8C-83A1-F6EECF244321}">
                <p14:modId xmlns:p14="http://schemas.microsoft.com/office/powerpoint/2010/main" val="2641374522"/>
              </p:ext>
            </p:extLst>
          </p:nvPr>
        </p:nvGraphicFramePr>
        <p:xfrm>
          <a:off x="470128" y="4149080"/>
          <a:ext cx="3525808" cy="2304256"/>
        </p:xfrm>
        <a:graphic>
          <a:graphicData uri="http://schemas.openxmlformats.org/drawingml/2006/chart">
            <c:chart xmlns:c="http://schemas.openxmlformats.org/drawingml/2006/chart" xmlns:r="http://schemas.openxmlformats.org/officeDocument/2006/relationships" r:id="rId6"/>
          </a:graphicData>
        </a:graphic>
      </p:graphicFrame>
      <p:sp>
        <p:nvSpPr>
          <p:cNvPr id="18" name="TextBox 17"/>
          <p:cNvSpPr txBox="1"/>
          <p:nvPr/>
        </p:nvSpPr>
        <p:spPr>
          <a:xfrm>
            <a:off x="0" y="160337"/>
            <a:ext cx="6496273" cy="830997"/>
          </a:xfrm>
          <a:prstGeom prst="rect">
            <a:avLst/>
          </a:prstGeom>
          <a:noFill/>
        </p:spPr>
        <p:txBody>
          <a:bodyPr wrap="square" rtlCol="0">
            <a:spAutoFit/>
          </a:bodyPr>
          <a:lstStyle/>
          <a:p>
            <a:r>
              <a:rPr lang="en-US" sz="2400" b="1" dirty="0">
                <a:solidFill>
                  <a:srgbClr val="0000CC"/>
                </a:solidFill>
              </a:rPr>
              <a:t>Macro Economic Data Stability – Biggest Achievement</a:t>
            </a:r>
            <a:r>
              <a:rPr lang="en-US" dirty="0"/>
              <a:t> </a:t>
            </a:r>
          </a:p>
        </p:txBody>
      </p:sp>
    </p:spTree>
    <p:extLst>
      <p:ext uri="{BB962C8B-B14F-4D97-AF65-F5344CB8AC3E}">
        <p14:creationId xmlns:p14="http://schemas.microsoft.com/office/powerpoint/2010/main" val="2961122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6553200" y="6248400"/>
            <a:ext cx="2133600" cy="365125"/>
          </a:xfrm>
        </p:spPr>
        <p:txBody>
          <a:bodyPr/>
          <a:lstStyle/>
          <a:p>
            <a:pPr>
              <a:defRPr/>
            </a:pPr>
            <a:fld id="{743AEFA9-F06D-4E7F-8BEF-A47F3E545CE2}" type="slidenum">
              <a:rPr lang="en-US" smtClean="0">
                <a:solidFill>
                  <a:schemeClr val="tx1"/>
                </a:solidFill>
              </a:rPr>
              <a:pPr>
                <a:defRPr/>
              </a:pPr>
              <a:t>4</a:t>
            </a:fld>
            <a:endParaRPr lang="en-US" dirty="0">
              <a:solidFill>
                <a:schemeClr val="tx1"/>
              </a:solidFill>
            </a:endParaRPr>
          </a:p>
        </p:txBody>
      </p:sp>
      <p:sp>
        <p:nvSpPr>
          <p:cNvPr id="2" name="AutoShape 2" descr="https://i.ytimg.com/vi/RuqHw5GKu1c/maxresdefault.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 name="AutoShape 4" descr="https://i.ytimg.com/vi/RuqHw5GKu1c/maxresdefault.jp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 name="AutoShape 6" descr="https://i.ytimg.com/vi/RuqHw5GKu1c/maxresdefault.jpg"/>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AutoShape 2" descr="Image result for chet holmes"/>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sp>
        <p:nvSpPr>
          <p:cNvPr id="6" name="AutoShape 2" descr="Image result for what got you here will not get you there"/>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8" name="AutoShape 4" descr="Image result for what got you here will not get you there"/>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9" name="AutoShape 6" descr="Image result for what got you here will not get you there"/>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11" name="TextBox 10"/>
          <p:cNvSpPr txBox="1"/>
          <p:nvPr/>
        </p:nvSpPr>
        <p:spPr>
          <a:xfrm>
            <a:off x="309880" y="1074738"/>
            <a:ext cx="7712025" cy="1600438"/>
          </a:xfrm>
          <a:prstGeom prst="rect">
            <a:avLst/>
          </a:prstGeom>
          <a:noFill/>
        </p:spPr>
        <p:txBody>
          <a:bodyPr wrap="square" rtlCol="0">
            <a:spAutoFit/>
          </a:bodyPr>
          <a:lstStyle/>
          <a:p>
            <a:pPr marL="285750" indent="-285750">
              <a:buFont typeface="Arial" pitchFamily="34" charset="0"/>
              <a:buChar char="•"/>
            </a:pPr>
            <a:r>
              <a:rPr lang="en-US" sz="1400" dirty="0"/>
              <a:t>Softer Crude prices &amp; subdued vegetable prices have allowed RBI to pursue rate cuts</a:t>
            </a:r>
          </a:p>
          <a:p>
            <a:pPr marL="285750" indent="-285750">
              <a:buFont typeface="Arial" pitchFamily="34" charset="0"/>
              <a:buChar char="•"/>
            </a:pPr>
            <a:endParaRPr lang="en-US" sz="1400" dirty="0"/>
          </a:p>
          <a:p>
            <a:pPr marL="285750" indent="-285750">
              <a:buFont typeface="Arial" pitchFamily="34" charset="0"/>
              <a:buChar char="•"/>
            </a:pPr>
            <a:r>
              <a:rPr lang="en-US" sz="1400" dirty="0"/>
              <a:t>Fiscal Deficit has improved from 4.1% in 2014 to 3.9% in 2016 &amp; expected to be at 3.6% in 2017</a:t>
            </a:r>
          </a:p>
          <a:p>
            <a:pPr marL="285750" indent="-285750">
              <a:buFont typeface="Arial" pitchFamily="34" charset="0"/>
              <a:buChar char="•"/>
            </a:pPr>
            <a:endParaRPr lang="en-US" sz="1400" dirty="0"/>
          </a:p>
          <a:p>
            <a:pPr marL="285750" indent="-285750">
              <a:buFont typeface="Arial" pitchFamily="34" charset="0"/>
              <a:buChar char="•"/>
            </a:pPr>
            <a:r>
              <a:rPr lang="en-US" sz="1400" dirty="0"/>
              <a:t>Strong currency with stability has boosted foreign inflows. Over all in FY 17, India attract $ 36 </a:t>
            </a:r>
            <a:r>
              <a:rPr lang="en-US" sz="1400" dirty="0" err="1"/>
              <a:t>bn</a:t>
            </a:r>
            <a:r>
              <a:rPr lang="en-US" sz="1400" dirty="0"/>
              <a:t> of FDI and another $ 7.1 </a:t>
            </a:r>
            <a:r>
              <a:rPr lang="en-US" sz="1400" dirty="0" err="1"/>
              <a:t>bn</a:t>
            </a:r>
            <a:r>
              <a:rPr lang="en-US" sz="1400" dirty="0"/>
              <a:t> of FII inflows – Highest inflow since liberalization</a:t>
            </a:r>
            <a:endParaRPr lang="en-US" sz="1400" b="1" dirty="0"/>
          </a:p>
          <a:p>
            <a:pPr marL="285750" indent="-285750">
              <a:buFont typeface="Arial" pitchFamily="34" charset="0"/>
              <a:buChar char="•"/>
            </a:pPr>
            <a:endParaRPr lang="en-US" sz="1400" b="1" dirty="0"/>
          </a:p>
        </p:txBody>
      </p:sp>
      <p:sp>
        <p:nvSpPr>
          <p:cNvPr id="10" name="TextBox 9"/>
          <p:cNvSpPr txBox="1"/>
          <p:nvPr/>
        </p:nvSpPr>
        <p:spPr>
          <a:xfrm>
            <a:off x="0" y="231031"/>
            <a:ext cx="6576665" cy="461665"/>
          </a:xfrm>
          <a:prstGeom prst="rect">
            <a:avLst/>
          </a:prstGeom>
          <a:noFill/>
        </p:spPr>
        <p:txBody>
          <a:bodyPr wrap="square" rtlCol="0">
            <a:spAutoFit/>
          </a:bodyPr>
          <a:lstStyle/>
          <a:p>
            <a:r>
              <a:rPr lang="en-US" sz="2400" b="1" dirty="0">
                <a:solidFill>
                  <a:srgbClr val="0000CC"/>
                </a:solidFill>
              </a:rPr>
              <a:t>Benefits from stable macros</a:t>
            </a:r>
          </a:p>
        </p:txBody>
      </p:sp>
      <p:graphicFrame>
        <p:nvGraphicFramePr>
          <p:cNvPr id="12" name="Chart 11"/>
          <p:cNvGraphicFramePr/>
          <p:nvPr>
            <p:extLst>
              <p:ext uri="{D42A27DB-BD31-4B8C-83A1-F6EECF244321}">
                <p14:modId xmlns:p14="http://schemas.microsoft.com/office/powerpoint/2010/main" val="140143171"/>
              </p:ext>
            </p:extLst>
          </p:nvPr>
        </p:nvGraphicFramePr>
        <p:xfrm>
          <a:off x="2195736" y="3212976"/>
          <a:ext cx="4248471" cy="25202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3472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6553200" y="6248400"/>
            <a:ext cx="2133600" cy="365125"/>
          </a:xfrm>
        </p:spPr>
        <p:txBody>
          <a:bodyPr/>
          <a:lstStyle/>
          <a:p>
            <a:pPr>
              <a:defRPr/>
            </a:pPr>
            <a:fld id="{743AEFA9-F06D-4E7F-8BEF-A47F3E545CE2}" type="slidenum">
              <a:rPr lang="en-US" smtClean="0">
                <a:solidFill>
                  <a:schemeClr val="tx1"/>
                </a:solidFill>
              </a:rPr>
              <a:pPr>
                <a:defRPr/>
              </a:pPr>
              <a:t>5</a:t>
            </a:fld>
            <a:endParaRPr lang="en-US" dirty="0">
              <a:solidFill>
                <a:schemeClr val="tx1"/>
              </a:solidFill>
            </a:endParaRPr>
          </a:p>
        </p:txBody>
      </p:sp>
      <p:sp>
        <p:nvSpPr>
          <p:cNvPr id="2" name="AutoShape 2" descr="https://i.ytimg.com/vi/RuqHw5GKu1c/maxresdefault.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 name="AutoShape 4" descr="https://i.ytimg.com/vi/RuqHw5GKu1c/maxresdefault.jp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 name="AutoShape 6" descr="https://i.ytimg.com/vi/RuqHw5GKu1c/maxresdefault.jpg"/>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AutoShape 2" descr="Image result for chet holmes"/>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sp>
        <p:nvSpPr>
          <p:cNvPr id="6" name="AutoShape 2" descr="Image result for what got you here will not get you there"/>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8" name="AutoShape 4" descr="Image result for what got you here will not get you there"/>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9" name="AutoShape 6" descr="Image result for what got you here will not get you there"/>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11" name="TextBox 10"/>
          <p:cNvSpPr txBox="1"/>
          <p:nvPr/>
        </p:nvSpPr>
        <p:spPr>
          <a:xfrm>
            <a:off x="307975" y="922338"/>
            <a:ext cx="8573420" cy="5139869"/>
          </a:xfrm>
          <a:prstGeom prst="rect">
            <a:avLst/>
          </a:prstGeom>
          <a:noFill/>
        </p:spPr>
        <p:txBody>
          <a:bodyPr wrap="square" rtlCol="0">
            <a:spAutoFit/>
          </a:bodyPr>
          <a:lstStyle/>
          <a:p>
            <a:r>
              <a:rPr lang="en-US" sz="2000" b="1" dirty="0"/>
              <a:t>Some signature Initiatives by the Government</a:t>
            </a:r>
          </a:p>
          <a:p>
            <a:endParaRPr lang="en-US" b="1" dirty="0"/>
          </a:p>
          <a:p>
            <a:pPr marL="285750" indent="-285750">
              <a:buFont typeface="Arial" pitchFamily="34" charset="0"/>
              <a:buChar char="•"/>
            </a:pPr>
            <a:r>
              <a:rPr lang="en-US" sz="1400" dirty="0"/>
              <a:t>GST (1</a:t>
            </a:r>
            <a:r>
              <a:rPr lang="en-US" sz="1400" baseline="30000" dirty="0"/>
              <a:t>st</a:t>
            </a:r>
            <a:r>
              <a:rPr lang="en-US" sz="1400" dirty="0"/>
              <a:t> July 2017)</a:t>
            </a:r>
          </a:p>
          <a:p>
            <a:pPr marL="285750" indent="-285750">
              <a:buFont typeface="Arial" pitchFamily="34" charset="0"/>
              <a:buChar char="•"/>
            </a:pPr>
            <a:r>
              <a:rPr lang="en-US" sz="1400" dirty="0"/>
              <a:t>DBT (Subsidy Reforms)</a:t>
            </a:r>
          </a:p>
          <a:p>
            <a:pPr marL="285750" indent="-285750">
              <a:buFont typeface="Arial" pitchFamily="34" charset="0"/>
              <a:buChar char="•"/>
            </a:pPr>
            <a:r>
              <a:rPr lang="en-US" sz="1400" dirty="0"/>
              <a:t>Easing of FDI limits in various sectors</a:t>
            </a:r>
            <a:endParaRPr lang="en-US" sz="1400" dirty="0">
              <a:solidFill>
                <a:srgbClr val="0000CC"/>
              </a:solidFill>
            </a:endParaRPr>
          </a:p>
          <a:p>
            <a:pPr marL="285750" indent="-285750">
              <a:buFont typeface="Arial" pitchFamily="34" charset="0"/>
              <a:buChar char="•"/>
            </a:pPr>
            <a:r>
              <a:rPr lang="en-US" sz="1400" dirty="0"/>
              <a:t>Financial Inclusion and </a:t>
            </a:r>
            <a:r>
              <a:rPr lang="en-US" sz="1400" dirty="0" err="1"/>
              <a:t>Digitisation</a:t>
            </a:r>
            <a:endParaRPr lang="en-US" sz="1400" dirty="0"/>
          </a:p>
          <a:p>
            <a:pPr marL="285750" indent="-285750">
              <a:buFont typeface="Arial" pitchFamily="34" charset="0"/>
              <a:buChar char="•"/>
            </a:pPr>
            <a:r>
              <a:rPr lang="en-US" sz="1400" dirty="0"/>
              <a:t>Make in India </a:t>
            </a:r>
          </a:p>
          <a:p>
            <a:pPr marL="285750" indent="-285750">
              <a:buFont typeface="Arial" pitchFamily="34" charset="0"/>
              <a:buChar char="•"/>
            </a:pPr>
            <a:r>
              <a:rPr lang="en-US" sz="1400" dirty="0" err="1"/>
              <a:t>Ujwala</a:t>
            </a:r>
            <a:r>
              <a:rPr lang="en-US" sz="1400" dirty="0"/>
              <a:t> </a:t>
            </a:r>
            <a:r>
              <a:rPr lang="en-US" sz="1400" dirty="0" err="1"/>
              <a:t>Yogna</a:t>
            </a:r>
            <a:r>
              <a:rPr lang="en-US" sz="1400" dirty="0"/>
              <a:t> and </a:t>
            </a:r>
            <a:r>
              <a:rPr lang="en-US" sz="1400" dirty="0" err="1"/>
              <a:t>Uday</a:t>
            </a:r>
            <a:r>
              <a:rPr lang="en-US" sz="1400" dirty="0"/>
              <a:t> Scheme for Power Sector</a:t>
            </a:r>
          </a:p>
          <a:p>
            <a:pPr marL="285750" indent="-285750">
              <a:buFont typeface="Arial" pitchFamily="34" charset="0"/>
              <a:buChar char="•"/>
            </a:pPr>
            <a:r>
              <a:rPr lang="en-US" sz="1400" dirty="0"/>
              <a:t>Demonetization</a:t>
            </a:r>
          </a:p>
          <a:p>
            <a:pPr lvl="1"/>
            <a:endParaRPr lang="en-US" b="1" dirty="0"/>
          </a:p>
          <a:p>
            <a:pPr algn="ctr"/>
            <a:endParaRPr lang="en-US" sz="2000" b="1" dirty="0">
              <a:solidFill>
                <a:srgbClr val="0000CC"/>
              </a:solidFill>
              <a:latin typeface="Albertus" pitchFamily="34" charset="0"/>
            </a:endParaRPr>
          </a:p>
          <a:p>
            <a:pPr algn="ctr"/>
            <a:endParaRPr lang="en-US" sz="2000" b="1" dirty="0">
              <a:solidFill>
                <a:srgbClr val="0000CC"/>
              </a:solidFill>
              <a:latin typeface="Albertus" pitchFamily="34" charset="0"/>
            </a:endParaRPr>
          </a:p>
          <a:p>
            <a:pPr algn="just"/>
            <a:r>
              <a:rPr lang="en-US" b="1" dirty="0"/>
              <a:t>The common thread running across reforms like GST and Demonetization seems to be a thrust towards</a:t>
            </a:r>
            <a:r>
              <a:rPr lang="en-US" b="1" dirty="0">
                <a:solidFill>
                  <a:srgbClr val="0000CC"/>
                </a:solidFill>
              </a:rPr>
              <a:t> formalization of the economy </a:t>
            </a:r>
            <a:r>
              <a:rPr lang="en-US" b="1" dirty="0"/>
              <a:t>and</a:t>
            </a:r>
            <a:r>
              <a:rPr lang="en-US" b="1" dirty="0">
                <a:solidFill>
                  <a:srgbClr val="0000CC"/>
                </a:solidFill>
              </a:rPr>
              <a:t> enhancement of tax base. </a:t>
            </a:r>
            <a:r>
              <a:rPr lang="en-US" b="1" dirty="0"/>
              <a:t>Demonetization has also resulted in a deluge of</a:t>
            </a:r>
            <a:r>
              <a:rPr lang="en-US" b="1" dirty="0">
                <a:solidFill>
                  <a:srgbClr val="0000CC"/>
                </a:solidFill>
              </a:rPr>
              <a:t> liquidity </a:t>
            </a:r>
            <a:r>
              <a:rPr lang="en-US" b="1" dirty="0"/>
              <a:t>in the system, driving </a:t>
            </a:r>
            <a:r>
              <a:rPr lang="en-US" b="1" dirty="0">
                <a:solidFill>
                  <a:srgbClr val="0000CC"/>
                </a:solidFill>
              </a:rPr>
              <a:t>interest rates lower</a:t>
            </a:r>
          </a:p>
          <a:p>
            <a:pPr marL="285750" indent="-285750">
              <a:buFont typeface="Arial" pitchFamily="34" charset="0"/>
              <a:buChar char="•"/>
            </a:pPr>
            <a:endParaRPr lang="en-US" b="1" dirty="0"/>
          </a:p>
          <a:p>
            <a:endParaRPr lang="en-US" b="1" dirty="0"/>
          </a:p>
          <a:p>
            <a:pPr marL="285750" indent="-285750">
              <a:buFont typeface="Arial" pitchFamily="34" charset="0"/>
              <a:buChar char="•"/>
            </a:pPr>
            <a:endParaRPr lang="en-US" b="1" dirty="0"/>
          </a:p>
        </p:txBody>
      </p:sp>
      <p:sp>
        <p:nvSpPr>
          <p:cNvPr id="10" name="TextBox 9"/>
          <p:cNvSpPr txBox="1"/>
          <p:nvPr/>
        </p:nvSpPr>
        <p:spPr>
          <a:xfrm>
            <a:off x="0" y="231031"/>
            <a:ext cx="6576665" cy="461665"/>
          </a:xfrm>
          <a:prstGeom prst="rect">
            <a:avLst/>
          </a:prstGeom>
          <a:noFill/>
        </p:spPr>
        <p:txBody>
          <a:bodyPr wrap="square" rtlCol="0">
            <a:spAutoFit/>
          </a:bodyPr>
          <a:lstStyle/>
          <a:p>
            <a:r>
              <a:rPr lang="en-US" sz="2400" b="1" dirty="0">
                <a:solidFill>
                  <a:srgbClr val="0000CC"/>
                </a:solidFill>
              </a:rPr>
              <a:t>Flood of Reforms</a:t>
            </a:r>
          </a:p>
        </p:txBody>
      </p:sp>
      <p:pic>
        <p:nvPicPr>
          <p:cNvPr id="12" name="Picture 11" descr="Image result for GST"/>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67257" y="1048390"/>
            <a:ext cx="1010285" cy="757555"/>
          </a:xfrm>
          <a:prstGeom prst="rect">
            <a:avLst/>
          </a:prstGeom>
          <a:noFill/>
          <a:ln>
            <a:noFill/>
          </a:ln>
        </p:spPr>
      </p:pic>
      <p:pic>
        <p:nvPicPr>
          <p:cNvPr id="13" name="Picture 12" descr="Image result for Financial and Digitization"/>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33900" y="1805945"/>
            <a:ext cx="1547495" cy="66103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723341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6553200" y="6248400"/>
            <a:ext cx="2133600" cy="365125"/>
          </a:xfrm>
        </p:spPr>
        <p:txBody>
          <a:bodyPr/>
          <a:lstStyle/>
          <a:p>
            <a:pPr>
              <a:defRPr/>
            </a:pPr>
            <a:fld id="{743AEFA9-F06D-4E7F-8BEF-A47F3E545CE2}" type="slidenum">
              <a:rPr lang="en-US" smtClean="0">
                <a:solidFill>
                  <a:schemeClr val="tx1"/>
                </a:solidFill>
              </a:rPr>
              <a:pPr>
                <a:defRPr/>
              </a:pPr>
              <a:t>6</a:t>
            </a:fld>
            <a:endParaRPr lang="en-US" dirty="0">
              <a:solidFill>
                <a:schemeClr val="tx1"/>
              </a:solidFill>
            </a:endParaRPr>
          </a:p>
        </p:txBody>
      </p:sp>
      <p:sp>
        <p:nvSpPr>
          <p:cNvPr id="2" name="AutoShape 2" descr="https://i.ytimg.com/vi/RuqHw5GKu1c/maxresdefault.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 name="AutoShape 4" descr="https://i.ytimg.com/vi/RuqHw5GKu1c/maxresdefault.jp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 name="AutoShape 6" descr="https://i.ytimg.com/vi/RuqHw5GKu1c/maxresdefault.jpg"/>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AutoShape 2" descr="Image result for chet holmes"/>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sp>
        <p:nvSpPr>
          <p:cNvPr id="6" name="AutoShape 2" descr="Image result for what got you here will not get you there"/>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8" name="AutoShape 4" descr="Image result for what got you here will not get you there"/>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9" name="AutoShape 6" descr="Image result for what got you here will not get you there"/>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10" name="TextBox 9"/>
          <p:cNvSpPr txBox="1"/>
          <p:nvPr/>
        </p:nvSpPr>
        <p:spPr>
          <a:xfrm>
            <a:off x="0" y="231031"/>
            <a:ext cx="6576665" cy="461665"/>
          </a:xfrm>
          <a:prstGeom prst="rect">
            <a:avLst/>
          </a:prstGeom>
          <a:noFill/>
        </p:spPr>
        <p:txBody>
          <a:bodyPr wrap="square" rtlCol="0">
            <a:spAutoFit/>
          </a:bodyPr>
          <a:lstStyle/>
          <a:p>
            <a:r>
              <a:rPr lang="en-US" sz="2400" b="1" dirty="0">
                <a:solidFill>
                  <a:srgbClr val="0000CC"/>
                </a:solidFill>
              </a:rPr>
              <a:t>Flood of Reforms</a:t>
            </a:r>
          </a:p>
        </p:txBody>
      </p:sp>
      <p:graphicFrame>
        <p:nvGraphicFramePr>
          <p:cNvPr id="15" name="Chart 14"/>
          <p:cNvGraphicFramePr/>
          <p:nvPr>
            <p:extLst>
              <p:ext uri="{D42A27DB-BD31-4B8C-83A1-F6EECF244321}">
                <p14:modId xmlns:p14="http://schemas.microsoft.com/office/powerpoint/2010/main" val="3201828319"/>
              </p:ext>
            </p:extLst>
          </p:nvPr>
        </p:nvGraphicFramePr>
        <p:xfrm>
          <a:off x="512695" y="1268760"/>
          <a:ext cx="3200400" cy="201136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p:cNvGraphicFramePr/>
          <p:nvPr>
            <p:extLst>
              <p:ext uri="{D42A27DB-BD31-4B8C-83A1-F6EECF244321}">
                <p14:modId xmlns:p14="http://schemas.microsoft.com/office/powerpoint/2010/main" val="1499386704"/>
              </p:ext>
            </p:extLst>
          </p:nvPr>
        </p:nvGraphicFramePr>
        <p:xfrm>
          <a:off x="4661530" y="1340768"/>
          <a:ext cx="3203575" cy="201136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Chart 17"/>
          <p:cNvGraphicFramePr/>
          <p:nvPr>
            <p:extLst>
              <p:ext uri="{D42A27DB-BD31-4B8C-83A1-F6EECF244321}">
                <p14:modId xmlns:p14="http://schemas.microsoft.com/office/powerpoint/2010/main" val="4113506247"/>
              </p:ext>
            </p:extLst>
          </p:nvPr>
        </p:nvGraphicFramePr>
        <p:xfrm>
          <a:off x="4752599" y="4149080"/>
          <a:ext cx="3200400" cy="20193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9" name="Chart 18"/>
          <p:cNvGraphicFramePr/>
          <p:nvPr>
            <p:extLst>
              <p:ext uri="{D42A27DB-BD31-4B8C-83A1-F6EECF244321}">
                <p14:modId xmlns:p14="http://schemas.microsoft.com/office/powerpoint/2010/main" val="3039144981"/>
              </p:ext>
            </p:extLst>
          </p:nvPr>
        </p:nvGraphicFramePr>
        <p:xfrm>
          <a:off x="512695" y="4077072"/>
          <a:ext cx="3200400" cy="2011362"/>
        </p:xfrm>
        <a:graphic>
          <a:graphicData uri="http://schemas.openxmlformats.org/drawingml/2006/chart">
            <c:chart xmlns:c="http://schemas.openxmlformats.org/drawingml/2006/chart" xmlns:r="http://schemas.openxmlformats.org/officeDocument/2006/relationships" r:id="rId6"/>
          </a:graphicData>
        </a:graphic>
      </p:graphicFrame>
      <p:sp>
        <p:nvSpPr>
          <p:cNvPr id="11" name="TextBox 10"/>
          <p:cNvSpPr txBox="1"/>
          <p:nvPr/>
        </p:nvSpPr>
        <p:spPr>
          <a:xfrm>
            <a:off x="460375" y="3543023"/>
            <a:ext cx="3967609" cy="400110"/>
          </a:xfrm>
          <a:prstGeom prst="rect">
            <a:avLst/>
          </a:prstGeom>
          <a:noFill/>
        </p:spPr>
        <p:txBody>
          <a:bodyPr wrap="square" rtlCol="0">
            <a:spAutoFit/>
          </a:bodyPr>
          <a:lstStyle/>
          <a:p>
            <a:pPr lvl="0"/>
            <a:r>
              <a:rPr lang="en-US" sz="1000" b="1" dirty="0">
                <a:solidFill>
                  <a:srgbClr val="14007D"/>
                </a:solidFill>
                <a:ea typeface="Calibri"/>
                <a:cs typeface="Times New Roman"/>
              </a:rPr>
              <a:t>Demonetization has accelerated the Digital transactions in BFSI</a:t>
            </a:r>
          </a:p>
          <a:p>
            <a:endParaRPr lang="en-US" sz="1000" dirty="0"/>
          </a:p>
        </p:txBody>
      </p:sp>
      <p:sp>
        <p:nvSpPr>
          <p:cNvPr id="12" name="TextBox 11"/>
          <p:cNvSpPr txBox="1"/>
          <p:nvPr/>
        </p:nvSpPr>
        <p:spPr>
          <a:xfrm>
            <a:off x="4572000" y="3543023"/>
            <a:ext cx="3816424" cy="523220"/>
          </a:xfrm>
          <a:prstGeom prst="rect">
            <a:avLst/>
          </a:prstGeom>
          <a:noFill/>
        </p:spPr>
        <p:txBody>
          <a:bodyPr wrap="square" rtlCol="0">
            <a:spAutoFit/>
          </a:bodyPr>
          <a:lstStyle/>
          <a:p>
            <a:pPr lvl="0"/>
            <a:r>
              <a:rPr lang="en-US" sz="1000" b="1" dirty="0">
                <a:solidFill>
                  <a:srgbClr val="14007D"/>
                </a:solidFill>
                <a:ea typeface="Calibri"/>
                <a:cs typeface="Times New Roman"/>
              </a:rPr>
              <a:t>No. of POS terminals has shown sharp jump post demonetization</a:t>
            </a:r>
          </a:p>
          <a:p>
            <a:endParaRPr lang="en-US" dirty="0"/>
          </a:p>
        </p:txBody>
      </p:sp>
      <p:sp>
        <p:nvSpPr>
          <p:cNvPr id="13" name="TextBox 12"/>
          <p:cNvSpPr txBox="1"/>
          <p:nvPr/>
        </p:nvSpPr>
        <p:spPr>
          <a:xfrm>
            <a:off x="2627784" y="6310187"/>
            <a:ext cx="1224136" cy="246221"/>
          </a:xfrm>
          <a:prstGeom prst="rect">
            <a:avLst/>
          </a:prstGeom>
          <a:noFill/>
        </p:spPr>
        <p:txBody>
          <a:bodyPr wrap="square" rtlCol="0">
            <a:spAutoFit/>
          </a:bodyPr>
          <a:lstStyle/>
          <a:p>
            <a:r>
              <a:rPr lang="en-US" sz="1000" b="1" dirty="0">
                <a:solidFill>
                  <a:srgbClr val="14007D"/>
                </a:solidFill>
                <a:ea typeface="Calibri"/>
                <a:cs typeface="Times New Roman"/>
              </a:rPr>
              <a:t>Source: MOSL, RBI</a:t>
            </a:r>
          </a:p>
        </p:txBody>
      </p:sp>
      <p:sp>
        <p:nvSpPr>
          <p:cNvPr id="20" name="TextBox 19"/>
          <p:cNvSpPr txBox="1"/>
          <p:nvPr/>
        </p:nvSpPr>
        <p:spPr>
          <a:xfrm>
            <a:off x="7020272" y="6310187"/>
            <a:ext cx="1224136" cy="246221"/>
          </a:xfrm>
          <a:prstGeom prst="rect">
            <a:avLst/>
          </a:prstGeom>
          <a:noFill/>
        </p:spPr>
        <p:txBody>
          <a:bodyPr wrap="square" rtlCol="0">
            <a:spAutoFit/>
          </a:bodyPr>
          <a:lstStyle/>
          <a:p>
            <a:r>
              <a:rPr lang="en-US" sz="1000" b="1" dirty="0">
                <a:solidFill>
                  <a:srgbClr val="14007D"/>
                </a:solidFill>
                <a:ea typeface="Calibri"/>
                <a:cs typeface="Times New Roman"/>
              </a:rPr>
              <a:t>Source: MOSL, RBI</a:t>
            </a:r>
          </a:p>
        </p:txBody>
      </p:sp>
      <p:sp>
        <p:nvSpPr>
          <p:cNvPr id="21" name="TextBox 20"/>
          <p:cNvSpPr txBox="1"/>
          <p:nvPr/>
        </p:nvSpPr>
        <p:spPr>
          <a:xfrm>
            <a:off x="460375" y="799226"/>
            <a:ext cx="3349625" cy="246221"/>
          </a:xfrm>
          <a:prstGeom prst="rect">
            <a:avLst/>
          </a:prstGeom>
          <a:noFill/>
        </p:spPr>
        <p:txBody>
          <a:bodyPr wrap="square" rtlCol="0">
            <a:spAutoFit/>
          </a:bodyPr>
          <a:lstStyle/>
          <a:p>
            <a:r>
              <a:rPr lang="en-US" sz="1000" b="1" dirty="0">
                <a:solidFill>
                  <a:srgbClr val="14007D"/>
                </a:solidFill>
                <a:ea typeface="Calibri"/>
                <a:cs typeface="Times New Roman"/>
              </a:rPr>
              <a:t>10 year G-sec yields fell sharply post demonetization</a:t>
            </a:r>
          </a:p>
        </p:txBody>
      </p:sp>
      <p:sp>
        <p:nvSpPr>
          <p:cNvPr id="22" name="TextBox 21"/>
          <p:cNvSpPr txBox="1"/>
          <p:nvPr/>
        </p:nvSpPr>
        <p:spPr>
          <a:xfrm>
            <a:off x="4588506" y="823515"/>
            <a:ext cx="3349625" cy="251223"/>
          </a:xfrm>
          <a:prstGeom prst="rect">
            <a:avLst/>
          </a:prstGeom>
          <a:noFill/>
        </p:spPr>
        <p:txBody>
          <a:bodyPr wrap="square" rtlCol="0">
            <a:spAutoFit/>
          </a:bodyPr>
          <a:lstStyle/>
          <a:p>
            <a:pPr lvl="0">
              <a:lnSpc>
                <a:spcPts val="1300"/>
              </a:lnSpc>
              <a:buClr>
                <a:srgbClr val="000099"/>
              </a:buClr>
              <a:buSzPts val="1000"/>
              <a:tabLst>
                <a:tab pos="457200" algn="l"/>
                <a:tab pos="548640" algn="l"/>
              </a:tabLst>
            </a:pPr>
            <a:r>
              <a:rPr lang="en-US" sz="1000" b="1" dirty="0">
                <a:solidFill>
                  <a:srgbClr val="14007D"/>
                </a:solidFill>
                <a:ea typeface="Calibri"/>
                <a:cs typeface="Times New Roman"/>
              </a:rPr>
              <a:t>Liquidity surplus has expanded after demonetization</a:t>
            </a:r>
          </a:p>
        </p:txBody>
      </p:sp>
    </p:spTree>
    <p:extLst>
      <p:ext uri="{BB962C8B-B14F-4D97-AF65-F5344CB8AC3E}">
        <p14:creationId xmlns:p14="http://schemas.microsoft.com/office/powerpoint/2010/main" val="4272510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6553200" y="6248400"/>
            <a:ext cx="2133600" cy="365125"/>
          </a:xfrm>
        </p:spPr>
        <p:txBody>
          <a:bodyPr/>
          <a:lstStyle/>
          <a:p>
            <a:pPr>
              <a:defRPr/>
            </a:pPr>
            <a:fld id="{743AEFA9-F06D-4E7F-8BEF-A47F3E545CE2}" type="slidenum">
              <a:rPr lang="en-US" smtClean="0">
                <a:solidFill>
                  <a:schemeClr val="tx1"/>
                </a:solidFill>
              </a:rPr>
              <a:pPr>
                <a:defRPr/>
              </a:pPr>
              <a:t>7</a:t>
            </a:fld>
            <a:endParaRPr lang="en-US" dirty="0">
              <a:solidFill>
                <a:schemeClr val="tx1"/>
              </a:solidFill>
            </a:endParaRPr>
          </a:p>
        </p:txBody>
      </p:sp>
      <p:sp>
        <p:nvSpPr>
          <p:cNvPr id="2" name="AutoShape 2" descr="https://i.ytimg.com/vi/RuqHw5GKu1c/maxresdefault.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 name="AutoShape 6" descr="https://i.ytimg.com/vi/RuqHw5GKu1c/maxresdefault.jpg"/>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AutoShape 2" descr="Image result for chet holmes"/>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sp>
        <p:nvSpPr>
          <p:cNvPr id="6" name="AutoShape 2" descr="Image result for what got you here will not get you there"/>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8" name="AutoShape 4" descr="Image result for what got you here will not get you there"/>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9" name="AutoShape 6" descr="Image result for what got you here will not get you there"/>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2051" name="Picture 34"/>
          <p:cNvPicPr>
            <a:picLocks noChangeAspect="1" noChangeArrowheads="1"/>
          </p:cNvPicPr>
          <p:nvPr/>
        </p:nvPicPr>
        <p:blipFill>
          <a:blip r:embed="rId3">
            <a:clrChange>
              <a:clrFrom>
                <a:srgbClr val="E7D8C5"/>
              </a:clrFrom>
              <a:clrTo>
                <a:srgbClr val="E7D8C5">
                  <a:alpha val="0"/>
                </a:srgbClr>
              </a:clrTo>
            </a:clrChange>
            <a:extLst>
              <a:ext uri="{28A0092B-C50C-407E-A947-70E740481C1C}">
                <a14:useLocalDpi xmlns:a14="http://schemas.microsoft.com/office/drawing/2010/main" val="0"/>
              </a:ext>
            </a:extLst>
          </a:blip>
          <a:srcRect t="11890" b="7397"/>
          <a:stretch>
            <a:fillRect/>
          </a:stretch>
        </p:blipFill>
        <p:spPr bwMode="auto">
          <a:xfrm>
            <a:off x="192807" y="1837427"/>
            <a:ext cx="2867025" cy="3463781"/>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37"/>
          <p:cNvPicPr>
            <a:picLocks noChangeAspect="1" noChangeArrowheads="1"/>
          </p:cNvPicPr>
          <p:nvPr/>
        </p:nvPicPr>
        <p:blipFill>
          <a:blip r:embed="rId4">
            <a:clrChange>
              <a:clrFrom>
                <a:srgbClr val="E7D8C5"/>
              </a:clrFrom>
              <a:clrTo>
                <a:srgbClr val="E7D8C5">
                  <a:alpha val="0"/>
                </a:srgbClr>
              </a:clrTo>
            </a:clrChange>
            <a:extLst>
              <a:ext uri="{28A0092B-C50C-407E-A947-70E740481C1C}">
                <a14:useLocalDpi xmlns:a14="http://schemas.microsoft.com/office/drawing/2010/main" val="0"/>
              </a:ext>
            </a:extLst>
          </a:blip>
          <a:srcRect t="12418" b="7133"/>
          <a:stretch>
            <a:fillRect/>
          </a:stretch>
        </p:blipFill>
        <p:spPr bwMode="auto">
          <a:xfrm>
            <a:off x="3019811" y="1844824"/>
            <a:ext cx="2837330" cy="3456384"/>
          </a:xfrm>
          <a:prstGeom prst="rect">
            <a:avLst/>
          </a:prstGeom>
          <a:noFill/>
          <a:extLst>
            <a:ext uri="{909E8E84-426E-40DD-AFC4-6F175D3DCCD1}">
              <a14:hiddenFill xmlns:a14="http://schemas.microsoft.com/office/drawing/2010/main">
                <a:solidFill>
                  <a:srgbClr val="FFFFFF"/>
                </a:solidFill>
              </a14:hiddenFill>
            </a:ext>
          </a:extLst>
        </p:spPr>
      </p:pic>
      <p:pic>
        <p:nvPicPr>
          <p:cNvPr id="2049" name="Picture 39"/>
          <p:cNvPicPr>
            <a:picLocks noChangeAspect="1" noChangeArrowheads="1"/>
          </p:cNvPicPr>
          <p:nvPr/>
        </p:nvPicPr>
        <p:blipFill>
          <a:blip r:embed="rId5">
            <a:clrChange>
              <a:clrFrom>
                <a:srgbClr val="E7D8C5"/>
              </a:clrFrom>
              <a:clrTo>
                <a:srgbClr val="E7D8C5">
                  <a:alpha val="0"/>
                </a:srgbClr>
              </a:clrTo>
            </a:clrChange>
            <a:extLst>
              <a:ext uri="{28A0092B-C50C-407E-A947-70E740481C1C}">
                <a14:useLocalDpi xmlns:a14="http://schemas.microsoft.com/office/drawing/2010/main" val="0"/>
              </a:ext>
            </a:extLst>
          </a:blip>
          <a:srcRect/>
          <a:stretch>
            <a:fillRect/>
          </a:stretch>
        </p:blipFill>
        <p:spPr bwMode="auto">
          <a:xfrm>
            <a:off x="5796136" y="1844824"/>
            <a:ext cx="2641746" cy="3456384"/>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5"/>
          <p:cNvSpPr>
            <a:spLocks noChangeArrowheads="1"/>
          </p:cNvSpPr>
          <p:nvPr/>
        </p:nvSpPr>
        <p:spPr bwMode="auto">
          <a:xfrm>
            <a:off x="-1828800" y="3025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Arial" pitchFamily="34" charset="0"/>
                <a:ea typeface="Calibri" pitchFamily="34" charset="0"/>
                <a:cs typeface="Arial" pitchFamily="34" charset="0"/>
              </a:rPr>
              <a:t>       </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3" name="Rectangle 6"/>
          <p:cNvSpPr>
            <a:spLocks noChangeArrowheads="1"/>
          </p:cNvSpPr>
          <p:nvPr/>
        </p:nvSpPr>
        <p:spPr bwMode="auto">
          <a:xfrm>
            <a:off x="-1828800" y="55784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Arial" pitchFamily="34" charset="0"/>
                <a:ea typeface="Calibri" pitchFamily="34" charset="0"/>
                <a:cs typeface="Arial" pitchFamily="34" charset="0"/>
              </a:rPr>
              <a:t>      </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7" name="Rectangle 4"/>
          <p:cNvSpPr>
            <a:spLocks noChangeArrowheads="1"/>
          </p:cNvSpPr>
          <p:nvPr/>
        </p:nvSpPr>
        <p:spPr bwMode="auto">
          <a:xfrm>
            <a:off x="-18453" y="-25073"/>
            <a:ext cx="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828224" tIns="45720" rIns="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57200" algn="l"/>
                <a:tab pos="549275" algn="l"/>
              </a:tabLst>
            </a:pPr>
            <a:r>
              <a:rPr kumimoji="0" lang="en-US" sz="1000" b="1" i="0" u="none" strike="noStrike" cap="none" normalizeH="0" baseline="0" dirty="0">
                <a:ln>
                  <a:noFill/>
                </a:ln>
                <a:solidFill>
                  <a:srgbClr val="14007D"/>
                </a:solidFill>
                <a:effectLst/>
                <a:latin typeface="Arial" pitchFamily="34" charset="0"/>
                <a:ea typeface="Calibri" pitchFamily="34" charset="0"/>
                <a:cs typeface="Times New Roman" pitchFamily="18" charset="0"/>
              </a:rPr>
              <a:t> </a:t>
            </a:r>
            <a:endParaRPr kumimoji="0" lang="en-US" sz="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549275" algn="l"/>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4" name="TextBox 13"/>
          <p:cNvSpPr txBox="1"/>
          <p:nvPr/>
        </p:nvSpPr>
        <p:spPr>
          <a:xfrm>
            <a:off x="0" y="160337"/>
            <a:ext cx="6576665" cy="461665"/>
          </a:xfrm>
          <a:prstGeom prst="rect">
            <a:avLst/>
          </a:prstGeom>
          <a:noFill/>
        </p:spPr>
        <p:txBody>
          <a:bodyPr wrap="square" rtlCol="0">
            <a:spAutoFit/>
          </a:bodyPr>
          <a:lstStyle/>
          <a:p>
            <a:r>
              <a:rPr lang="en-US" sz="2400" b="1" dirty="0">
                <a:solidFill>
                  <a:srgbClr val="0000CC"/>
                </a:solidFill>
              </a:rPr>
              <a:t>BJP expanding footprints</a:t>
            </a:r>
          </a:p>
        </p:txBody>
      </p:sp>
    </p:spTree>
    <p:extLst>
      <p:ext uri="{BB962C8B-B14F-4D97-AF65-F5344CB8AC3E}">
        <p14:creationId xmlns:p14="http://schemas.microsoft.com/office/powerpoint/2010/main" val="729869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6553200" y="6248400"/>
            <a:ext cx="2133600" cy="365125"/>
          </a:xfrm>
        </p:spPr>
        <p:txBody>
          <a:bodyPr/>
          <a:lstStyle/>
          <a:p>
            <a:pPr>
              <a:defRPr/>
            </a:pPr>
            <a:fld id="{743AEFA9-F06D-4E7F-8BEF-A47F3E545CE2}" type="slidenum">
              <a:rPr lang="en-US" smtClean="0">
                <a:solidFill>
                  <a:schemeClr val="tx1"/>
                </a:solidFill>
              </a:rPr>
              <a:pPr>
                <a:defRPr/>
              </a:pPr>
              <a:t>8</a:t>
            </a:fld>
            <a:endParaRPr lang="en-US" dirty="0">
              <a:solidFill>
                <a:schemeClr val="tx1"/>
              </a:solidFill>
            </a:endParaRPr>
          </a:p>
        </p:txBody>
      </p:sp>
      <p:sp>
        <p:nvSpPr>
          <p:cNvPr id="2" name="AutoShape 2" descr="https://i.ytimg.com/vi/RuqHw5GKu1c/maxresdefault.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 name="AutoShape 4" descr="https://i.ytimg.com/vi/RuqHw5GKu1c/maxresdefault.jp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 name="AutoShape 6" descr="https://i.ytimg.com/vi/RuqHw5GKu1c/maxresdefault.jpg"/>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AutoShape 2" descr="Image result for chet holmes"/>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sp>
        <p:nvSpPr>
          <p:cNvPr id="6" name="AutoShape 2" descr="Image result for what got you here will not get you there"/>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8" name="AutoShape 4" descr="Image result for what got you here will not get you there"/>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9" name="AutoShape 6" descr="Image result for what got you here will not get you there"/>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graphicFrame>
        <p:nvGraphicFramePr>
          <p:cNvPr id="12" name="Chart 11"/>
          <p:cNvGraphicFramePr/>
          <p:nvPr>
            <p:extLst>
              <p:ext uri="{D42A27DB-BD31-4B8C-83A1-F6EECF244321}">
                <p14:modId xmlns:p14="http://schemas.microsoft.com/office/powerpoint/2010/main" val="1723586726"/>
              </p:ext>
            </p:extLst>
          </p:nvPr>
        </p:nvGraphicFramePr>
        <p:xfrm>
          <a:off x="155576" y="1074738"/>
          <a:ext cx="8664896" cy="5234582"/>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p:cNvSpPr txBox="1"/>
          <p:nvPr/>
        </p:nvSpPr>
        <p:spPr>
          <a:xfrm>
            <a:off x="0" y="332656"/>
            <a:ext cx="6111081" cy="461665"/>
          </a:xfrm>
          <a:prstGeom prst="rect">
            <a:avLst/>
          </a:prstGeom>
          <a:noFill/>
        </p:spPr>
        <p:txBody>
          <a:bodyPr wrap="square" rtlCol="0">
            <a:spAutoFit/>
          </a:bodyPr>
          <a:lstStyle/>
          <a:p>
            <a:r>
              <a:rPr lang="en-US" sz="2400" b="1" dirty="0">
                <a:solidFill>
                  <a:srgbClr val="0000CC"/>
                </a:solidFill>
              </a:rPr>
              <a:t>NIFTY Journey in last 3 years</a:t>
            </a:r>
          </a:p>
        </p:txBody>
      </p:sp>
    </p:spTree>
    <p:extLst>
      <p:ext uri="{BB962C8B-B14F-4D97-AF65-F5344CB8AC3E}">
        <p14:creationId xmlns:p14="http://schemas.microsoft.com/office/powerpoint/2010/main" val="12825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743AEFA9-F06D-4E7F-8BEF-A47F3E545CE2}" type="slidenum">
              <a:rPr lang="en-US" smtClean="0"/>
              <a:pPr>
                <a:defRPr/>
              </a:pPr>
              <a:t>9</a:t>
            </a:fld>
            <a:endParaRPr lang="en-US" dirty="0"/>
          </a:p>
        </p:txBody>
      </p:sp>
      <p:sp>
        <p:nvSpPr>
          <p:cNvPr id="3" name="Rectangle 2"/>
          <p:cNvSpPr/>
          <p:nvPr/>
        </p:nvSpPr>
        <p:spPr>
          <a:xfrm>
            <a:off x="251520" y="1628800"/>
            <a:ext cx="8424936" cy="3785652"/>
          </a:xfrm>
          <a:prstGeom prst="rect">
            <a:avLst/>
          </a:prstGeom>
        </p:spPr>
        <p:txBody>
          <a:bodyPr wrap="square">
            <a:spAutoFit/>
          </a:bodyPr>
          <a:lstStyle/>
          <a:p>
            <a:r>
              <a:rPr lang="en-US" sz="2400" b="1" dirty="0"/>
              <a:t>Markets at all-time highs, but earnings flat for last three years </a:t>
            </a:r>
          </a:p>
          <a:p>
            <a:endParaRPr lang="en-US" b="1" dirty="0"/>
          </a:p>
          <a:p>
            <a:r>
              <a:rPr lang="en-US" dirty="0"/>
              <a:t>The Nifty has appreciated at a CAGR of 9.8% and the CNX Midcap has delivered 24.8% CAGR over May 2014 - May 2017. </a:t>
            </a:r>
          </a:p>
          <a:p>
            <a:endParaRPr lang="en-US" dirty="0"/>
          </a:p>
          <a:p>
            <a:r>
              <a:rPr lang="en-US" dirty="0"/>
              <a:t>Over May 2014 - May 2017, cumulative institutional inflows stood at USD41.1b (FII – USD24.9b, DII – USD16.2b). But over the last 24 months, domestic institutional flows have picked up significantly and outpaced foreign institutional flows (DII inflows at USD16.9b v/s FII inflows of USD6.8b). </a:t>
            </a:r>
          </a:p>
          <a:p>
            <a:endParaRPr lang="en-US" dirty="0"/>
          </a:p>
          <a:p>
            <a:r>
              <a:rPr lang="en-US" dirty="0"/>
              <a:t>The consistent DII inflows have broadened the valuation premium of midcaps over large-caps. The one-year forward P/E stands at 18.6 for the Nifty v/s 19.4 for the CNX Midcap 100. </a:t>
            </a:r>
          </a:p>
        </p:txBody>
      </p:sp>
    </p:spTree>
    <p:extLst>
      <p:ext uri="{BB962C8B-B14F-4D97-AF65-F5344CB8AC3E}">
        <p14:creationId xmlns:p14="http://schemas.microsoft.com/office/powerpoint/2010/main" val="4200909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12238</TotalTime>
  <Words>2006</Words>
  <Application>Microsoft Office PowerPoint</Application>
  <PresentationFormat>On-screen Show (4:3)</PresentationFormat>
  <Paragraphs>299</Paragraphs>
  <Slides>26</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Albertus</vt:lpstr>
      <vt:lpstr>Arial</vt:lpstr>
      <vt:lpstr>Arial Black</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Discretionary - Consumption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Shrinath Mithanathya</dc:creator>
  <cp:lastModifiedBy>Vijay</cp:lastModifiedBy>
  <cp:revision>507</cp:revision>
  <dcterms:created xsi:type="dcterms:W3CDTF">2014-08-20T10:36:02Z</dcterms:created>
  <dcterms:modified xsi:type="dcterms:W3CDTF">2017-07-24T05:20:02Z</dcterms:modified>
</cp:coreProperties>
</file>